
<file path=[Content_Types].xml><?xml version="1.0" encoding="utf-8"?>
<Types xmlns="http://schemas.openxmlformats.org/package/2006/content-types">
  <Default Extension="bin" ContentType="application/vnd.openxmlformats-officedocument.oleObject"/>
  <Default Extension="emf" ContentType="image/x-emf"/>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7" r:id="rId1"/>
    <p:sldMasterId id="2147483842" r:id="rId2"/>
  </p:sldMasterIdLst>
  <p:notesMasterIdLst>
    <p:notesMasterId r:id="rId78"/>
  </p:notesMasterIdLst>
  <p:sldIdLst>
    <p:sldId id="256" r:id="rId3"/>
    <p:sldId id="339" r:id="rId4"/>
    <p:sldId id="1828" r:id="rId5"/>
    <p:sldId id="1757" r:id="rId6"/>
    <p:sldId id="1737" r:id="rId7"/>
    <p:sldId id="1758" r:id="rId8"/>
    <p:sldId id="1759" r:id="rId9"/>
    <p:sldId id="1760" r:id="rId10"/>
    <p:sldId id="1761" r:id="rId11"/>
    <p:sldId id="1762" r:id="rId12"/>
    <p:sldId id="1763" r:id="rId13"/>
    <p:sldId id="1766" r:id="rId14"/>
    <p:sldId id="1767" r:id="rId15"/>
    <p:sldId id="1765" r:id="rId16"/>
    <p:sldId id="1771" r:id="rId17"/>
    <p:sldId id="1768" r:id="rId18"/>
    <p:sldId id="1770" r:id="rId19"/>
    <p:sldId id="1772" r:id="rId20"/>
    <p:sldId id="1773" r:id="rId21"/>
    <p:sldId id="1805" r:id="rId22"/>
    <p:sldId id="1769" r:id="rId23"/>
    <p:sldId id="1774" r:id="rId24"/>
    <p:sldId id="1775" r:id="rId25"/>
    <p:sldId id="1671" r:id="rId26"/>
    <p:sldId id="1776" r:id="rId27"/>
    <p:sldId id="1777" r:id="rId28"/>
    <p:sldId id="1778" r:id="rId29"/>
    <p:sldId id="1779" r:id="rId30"/>
    <p:sldId id="1780" r:id="rId31"/>
    <p:sldId id="1782" r:id="rId32"/>
    <p:sldId id="1783" r:id="rId33"/>
    <p:sldId id="1785" r:id="rId34"/>
    <p:sldId id="1784" r:id="rId35"/>
    <p:sldId id="1788" r:id="rId36"/>
    <p:sldId id="1787" r:id="rId37"/>
    <p:sldId id="1789" r:id="rId38"/>
    <p:sldId id="1790" r:id="rId39"/>
    <p:sldId id="1791" r:id="rId40"/>
    <p:sldId id="1792" r:id="rId41"/>
    <p:sldId id="1793" r:id="rId42"/>
    <p:sldId id="1794" r:id="rId43"/>
    <p:sldId id="1781" r:id="rId44"/>
    <p:sldId id="1795" r:id="rId45"/>
    <p:sldId id="1796" r:id="rId46"/>
    <p:sldId id="1797" r:id="rId47"/>
    <p:sldId id="1801" r:id="rId48"/>
    <p:sldId id="1799" r:id="rId49"/>
    <p:sldId id="1800" r:id="rId50"/>
    <p:sldId id="1802" r:id="rId51"/>
    <p:sldId id="1803" r:id="rId52"/>
    <p:sldId id="1804" r:id="rId53"/>
    <p:sldId id="1798" r:id="rId54"/>
    <p:sldId id="1806" r:id="rId55"/>
    <p:sldId id="1807" r:id="rId56"/>
    <p:sldId id="1808" r:id="rId57"/>
    <p:sldId id="1809" r:id="rId58"/>
    <p:sldId id="1810" r:id="rId59"/>
    <p:sldId id="1812" r:id="rId60"/>
    <p:sldId id="1813" r:id="rId61"/>
    <p:sldId id="1814" r:id="rId62"/>
    <p:sldId id="1811" r:id="rId63"/>
    <p:sldId id="1815" r:id="rId64"/>
    <p:sldId id="1816" r:id="rId65"/>
    <p:sldId id="1817" r:id="rId66"/>
    <p:sldId id="1818" r:id="rId67"/>
    <p:sldId id="1819" r:id="rId68"/>
    <p:sldId id="1820" r:id="rId69"/>
    <p:sldId id="1821" r:id="rId70"/>
    <p:sldId id="1822" r:id="rId71"/>
    <p:sldId id="1823" r:id="rId72"/>
    <p:sldId id="1824" r:id="rId73"/>
    <p:sldId id="1825" r:id="rId74"/>
    <p:sldId id="1826" r:id="rId75"/>
    <p:sldId id="1827" r:id="rId76"/>
    <p:sldId id="337" r:id="rId7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06" autoAdjust="0"/>
    <p:restoredTop sz="86093" autoAdjust="0"/>
  </p:normalViewPr>
  <p:slideViewPr>
    <p:cSldViewPr snapToGrid="0">
      <p:cViewPr varScale="1">
        <p:scale>
          <a:sx n="93" d="100"/>
          <a:sy n="93" d="100"/>
        </p:scale>
        <p:origin x="116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62B2E0-41D4-4BD0-8F27-233CF851A423}" type="datetimeFigureOut">
              <a:rPr lang="en-US" smtClean="0"/>
              <a:t>2/19/2026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CB39C3-7704-43B7-896D-E2F268455EEA}" type="slidenum">
              <a:rPr lang="en-US" smtClean="0"/>
              <a:t>‹#›</a:t>
            </a:fld>
            <a:endParaRPr lang="en-US" dirty="0"/>
          </a:p>
        </p:txBody>
      </p:sp>
    </p:spTree>
    <p:extLst>
      <p:ext uri="{BB962C8B-B14F-4D97-AF65-F5344CB8AC3E}">
        <p14:creationId xmlns:p14="http://schemas.microsoft.com/office/powerpoint/2010/main" val="36824139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CB39C3-7704-43B7-896D-E2F268455EEA}" type="slidenum">
              <a:rPr lang="en-US" smtClean="0"/>
              <a:t>1</a:t>
            </a:fld>
            <a:endParaRPr lang="en-US" dirty="0"/>
          </a:p>
        </p:txBody>
      </p:sp>
    </p:spTree>
    <p:extLst>
      <p:ext uri="{BB962C8B-B14F-4D97-AF65-F5344CB8AC3E}">
        <p14:creationId xmlns:p14="http://schemas.microsoft.com/office/powerpoint/2010/main" val="12472378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CB39C3-7704-43B7-896D-E2F268455EEA}" type="slidenum">
              <a:rPr lang="en-US" smtClean="0"/>
              <a:t>2</a:t>
            </a:fld>
            <a:endParaRPr lang="en-US" dirty="0"/>
          </a:p>
        </p:txBody>
      </p:sp>
    </p:spTree>
    <p:extLst>
      <p:ext uri="{BB962C8B-B14F-4D97-AF65-F5344CB8AC3E}">
        <p14:creationId xmlns:p14="http://schemas.microsoft.com/office/powerpoint/2010/main" val="2198624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C7EC0-4585-A2B6-0F31-EAA389753D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751C4E-2DE2-AAA1-C889-04C19C1F66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BAF7C2-AF51-0BC8-B2C7-54D89A08FBF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2DA3300-18F4-FE82-E905-F683E0C34870}"/>
              </a:ext>
            </a:extLst>
          </p:cNvPr>
          <p:cNvSpPr>
            <a:spLocks noGrp="1"/>
          </p:cNvSpPr>
          <p:nvPr>
            <p:ph type="sldNum" sz="quarter" idx="5"/>
          </p:nvPr>
        </p:nvSpPr>
        <p:spPr/>
        <p:txBody>
          <a:bodyPr/>
          <a:lstStyle/>
          <a:p>
            <a:fld id="{C5CB39C3-7704-43B7-896D-E2F268455EEA}" type="slidenum">
              <a:rPr lang="en-US" smtClean="0"/>
              <a:t>3</a:t>
            </a:fld>
            <a:endParaRPr lang="en-US" dirty="0"/>
          </a:p>
        </p:txBody>
      </p:sp>
    </p:spTree>
    <p:extLst>
      <p:ext uri="{BB962C8B-B14F-4D97-AF65-F5344CB8AC3E}">
        <p14:creationId xmlns:p14="http://schemas.microsoft.com/office/powerpoint/2010/main" val="232566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0E9FB-49F1-AFC4-E7AD-642A9BB54B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6A3044-4665-240A-FF8F-743AAFEB43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9DD1CF-E11E-02BD-0F8E-04ED4DC9A7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2C38AF7-B2F5-CC3E-7CEC-CCE457EEB4E8}"/>
              </a:ext>
            </a:extLst>
          </p:cNvPr>
          <p:cNvSpPr>
            <a:spLocks noGrp="1"/>
          </p:cNvSpPr>
          <p:nvPr>
            <p:ph type="sldNum" sz="quarter" idx="5"/>
          </p:nvPr>
        </p:nvSpPr>
        <p:spPr/>
        <p:txBody>
          <a:bodyPr/>
          <a:lstStyle/>
          <a:p>
            <a:fld id="{C5CB39C3-7704-43B7-896D-E2F268455EEA}" type="slidenum">
              <a:rPr lang="en-US" smtClean="0"/>
              <a:t>4</a:t>
            </a:fld>
            <a:endParaRPr lang="en-US" dirty="0"/>
          </a:p>
        </p:txBody>
      </p:sp>
    </p:spTree>
    <p:extLst>
      <p:ext uri="{BB962C8B-B14F-4D97-AF65-F5344CB8AC3E}">
        <p14:creationId xmlns:p14="http://schemas.microsoft.com/office/powerpoint/2010/main" val="26849359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C15C4-06FD-5112-CB48-25F62F8FA0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6970FF-B870-362C-BAD8-156ACBC4C1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EBD325-7634-9D36-1D78-0749E418D67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04A779-FAC3-E8E0-504E-876B9A45A3A2}"/>
              </a:ext>
            </a:extLst>
          </p:cNvPr>
          <p:cNvSpPr>
            <a:spLocks noGrp="1"/>
          </p:cNvSpPr>
          <p:nvPr>
            <p:ph type="sldNum" sz="quarter" idx="5"/>
          </p:nvPr>
        </p:nvSpPr>
        <p:spPr/>
        <p:txBody>
          <a:bodyPr/>
          <a:lstStyle/>
          <a:p>
            <a:fld id="{C5CB39C3-7704-43B7-896D-E2F268455EEA}" type="slidenum">
              <a:rPr lang="en-US" smtClean="0"/>
              <a:t>5</a:t>
            </a:fld>
            <a:endParaRPr lang="en-US" dirty="0"/>
          </a:p>
        </p:txBody>
      </p:sp>
    </p:spTree>
    <p:extLst>
      <p:ext uri="{BB962C8B-B14F-4D97-AF65-F5344CB8AC3E}">
        <p14:creationId xmlns:p14="http://schemas.microsoft.com/office/powerpoint/2010/main" val="31573480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00B70-3967-239F-F571-34105A6F25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1BDFA2-C60D-5243-1A1E-995D5E780C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BB89D0-91F2-19C6-6EC4-DD194133FFF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DF96F56-1F72-4202-E909-FC4C0431FCC7}"/>
              </a:ext>
            </a:extLst>
          </p:cNvPr>
          <p:cNvSpPr>
            <a:spLocks noGrp="1"/>
          </p:cNvSpPr>
          <p:nvPr>
            <p:ph type="sldNum" sz="quarter" idx="5"/>
          </p:nvPr>
        </p:nvSpPr>
        <p:spPr/>
        <p:txBody>
          <a:bodyPr/>
          <a:lstStyle/>
          <a:p>
            <a:fld id="{C5CB39C3-7704-43B7-896D-E2F268455EEA}" type="slidenum">
              <a:rPr lang="en-US" smtClean="0"/>
              <a:t>6</a:t>
            </a:fld>
            <a:endParaRPr lang="en-US" dirty="0"/>
          </a:p>
        </p:txBody>
      </p:sp>
    </p:spTree>
    <p:extLst>
      <p:ext uri="{BB962C8B-B14F-4D97-AF65-F5344CB8AC3E}">
        <p14:creationId xmlns:p14="http://schemas.microsoft.com/office/powerpoint/2010/main" val="21310408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F92F2-A79F-C1AF-4368-3B97C0894D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736E67-2490-98FC-6BD3-49B4EAB8C2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FE1138-EF70-E35F-BCC7-0DE994B751A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3B92EC-CB16-0310-4E9E-9AF8E8811FF9}"/>
              </a:ext>
            </a:extLst>
          </p:cNvPr>
          <p:cNvSpPr>
            <a:spLocks noGrp="1"/>
          </p:cNvSpPr>
          <p:nvPr>
            <p:ph type="sldNum" sz="quarter" idx="5"/>
          </p:nvPr>
        </p:nvSpPr>
        <p:spPr/>
        <p:txBody>
          <a:bodyPr/>
          <a:lstStyle/>
          <a:p>
            <a:fld id="{C5CB39C3-7704-43B7-896D-E2F268455EEA}" type="slidenum">
              <a:rPr lang="en-US" smtClean="0"/>
              <a:t>7</a:t>
            </a:fld>
            <a:endParaRPr lang="en-US" dirty="0"/>
          </a:p>
        </p:txBody>
      </p:sp>
    </p:spTree>
    <p:extLst>
      <p:ext uri="{BB962C8B-B14F-4D97-AF65-F5344CB8AC3E}">
        <p14:creationId xmlns:p14="http://schemas.microsoft.com/office/powerpoint/2010/main" val="1791519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18C55-0A34-E665-73BE-3F6AA871E4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B5F8EC-60AB-E621-6397-2CD2AB7113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EF2AD-D45F-3BAB-7C8B-6BC70FFA04A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D2C88C5-11DA-BCA0-F651-2A871733B98B}"/>
              </a:ext>
            </a:extLst>
          </p:cNvPr>
          <p:cNvSpPr>
            <a:spLocks noGrp="1"/>
          </p:cNvSpPr>
          <p:nvPr>
            <p:ph type="sldNum" sz="quarter" idx="5"/>
          </p:nvPr>
        </p:nvSpPr>
        <p:spPr/>
        <p:txBody>
          <a:bodyPr/>
          <a:lstStyle/>
          <a:p>
            <a:fld id="{C5CB39C3-7704-43B7-896D-E2F268455EEA}" type="slidenum">
              <a:rPr lang="en-US" smtClean="0"/>
              <a:t>8</a:t>
            </a:fld>
            <a:endParaRPr lang="en-US" dirty="0"/>
          </a:p>
        </p:txBody>
      </p:sp>
    </p:spTree>
    <p:extLst>
      <p:ext uri="{BB962C8B-B14F-4D97-AF65-F5344CB8AC3E}">
        <p14:creationId xmlns:p14="http://schemas.microsoft.com/office/powerpoint/2010/main" val="21030483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8D896-475C-9CDA-0D93-710C725911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AA1356-9F07-049C-8109-C5A8884F22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96A07A-AD59-FE74-22C5-C5165194C4A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23A401F-1E85-B335-524C-F515C2AA09F2}"/>
              </a:ext>
            </a:extLst>
          </p:cNvPr>
          <p:cNvSpPr>
            <a:spLocks noGrp="1"/>
          </p:cNvSpPr>
          <p:nvPr>
            <p:ph type="sldNum" sz="quarter" idx="5"/>
          </p:nvPr>
        </p:nvSpPr>
        <p:spPr/>
        <p:txBody>
          <a:bodyPr/>
          <a:lstStyle/>
          <a:p>
            <a:fld id="{C5CB39C3-7704-43B7-896D-E2F268455EEA}" type="slidenum">
              <a:rPr lang="en-US" smtClean="0"/>
              <a:t>9</a:t>
            </a:fld>
            <a:endParaRPr lang="en-US" dirty="0"/>
          </a:p>
        </p:txBody>
      </p:sp>
    </p:spTree>
    <p:extLst>
      <p:ext uri="{BB962C8B-B14F-4D97-AF65-F5344CB8AC3E}">
        <p14:creationId xmlns:p14="http://schemas.microsoft.com/office/powerpoint/2010/main" val="5924928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3A6D2-88AB-3072-8BC4-BCB2399DBD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7F9B88-FA1A-EE13-A590-D4F499D779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7C902B-89DA-89BD-B513-CBC502B41F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8BF6455-74A8-3C11-DDA1-46645ACB786F}"/>
              </a:ext>
            </a:extLst>
          </p:cNvPr>
          <p:cNvSpPr>
            <a:spLocks noGrp="1"/>
          </p:cNvSpPr>
          <p:nvPr>
            <p:ph type="sldNum" sz="quarter" idx="5"/>
          </p:nvPr>
        </p:nvSpPr>
        <p:spPr/>
        <p:txBody>
          <a:bodyPr/>
          <a:lstStyle/>
          <a:p>
            <a:fld id="{C5CB39C3-7704-43B7-896D-E2F268455EEA}" type="slidenum">
              <a:rPr lang="en-US" smtClean="0"/>
              <a:t>10</a:t>
            </a:fld>
            <a:endParaRPr lang="en-US" dirty="0"/>
          </a:p>
        </p:txBody>
      </p:sp>
    </p:spTree>
    <p:extLst>
      <p:ext uri="{BB962C8B-B14F-4D97-AF65-F5344CB8AC3E}">
        <p14:creationId xmlns:p14="http://schemas.microsoft.com/office/powerpoint/2010/main" val="7609993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93754-4802-052A-0AF4-7693FA737A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677F84-BD48-6AF7-232F-EDEFE92B96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6B8102-892E-A377-4667-B2DE51016A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69BFCF-9860-8890-AA5B-2897F5C1B4C3}"/>
              </a:ext>
            </a:extLst>
          </p:cNvPr>
          <p:cNvSpPr>
            <a:spLocks noGrp="1"/>
          </p:cNvSpPr>
          <p:nvPr>
            <p:ph type="sldNum" sz="quarter" idx="5"/>
          </p:nvPr>
        </p:nvSpPr>
        <p:spPr/>
        <p:txBody>
          <a:bodyPr/>
          <a:lstStyle/>
          <a:p>
            <a:fld id="{C5CB39C3-7704-43B7-896D-E2F268455EEA}" type="slidenum">
              <a:rPr lang="en-US" smtClean="0"/>
              <a:t>11</a:t>
            </a:fld>
            <a:endParaRPr lang="en-US" dirty="0"/>
          </a:p>
        </p:txBody>
      </p:sp>
    </p:spTree>
    <p:extLst>
      <p:ext uri="{BB962C8B-B14F-4D97-AF65-F5344CB8AC3E}">
        <p14:creationId xmlns:p14="http://schemas.microsoft.com/office/powerpoint/2010/main" val="19212628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48036-E08E-AA0D-0EDC-3F7C9CCB60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31F8C2-10C7-F854-2A13-61DBCD80BE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3A9B56-11C4-1888-260D-90F3BF75FF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20C5346-8EB6-5A54-C55E-4ADD0539B269}"/>
              </a:ext>
            </a:extLst>
          </p:cNvPr>
          <p:cNvSpPr>
            <a:spLocks noGrp="1"/>
          </p:cNvSpPr>
          <p:nvPr>
            <p:ph type="sldNum" sz="quarter" idx="5"/>
          </p:nvPr>
        </p:nvSpPr>
        <p:spPr/>
        <p:txBody>
          <a:bodyPr/>
          <a:lstStyle/>
          <a:p>
            <a:fld id="{C5CB39C3-7704-43B7-896D-E2F268455EEA}" type="slidenum">
              <a:rPr lang="en-US" smtClean="0"/>
              <a:t>12</a:t>
            </a:fld>
            <a:endParaRPr lang="en-US" dirty="0"/>
          </a:p>
        </p:txBody>
      </p:sp>
    </p:spTree>
    <p:extLst>
      <p:ext uri="{BB962C8B-B14F-4D97-AF65-F5344CB8AC3E}">
        <p14:creationId xmlns:p14="http://schemas.microsoft.com/office/powerpoint/2010/main" val="35394784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CCB92-61B8-88F6-A5E7-DDD4F83404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053150-816E-1CD7-818D-6B797FC525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C20E08-7133-67C3-871A-165C5F464B2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041BE3-A719-8C2B-4E62-7974AEB88366}"/>
              </a:ext>
            </a:extLst>
          </p:cNvPr>
          <p:cNvSpPr>
            <a:spLocks noGrp="1"/>
          </p:cNvSpPr>
          <p:nvPr>
            <p:ph type="sldNum" sz="quarter" idx="5"/>
          </p:nvPr>
        </p:nvSpPr>
        <p:spPr/>
        <p:txBody>
          <a:bodyPr/>
          <a:lstStyle/>
          <a:p>
            <a:fld id="{C5CB39C3-7704-43B7-896D-E2F268455EEA}" type="slidenum">
              <a:rPr lang="en-US" smtClean="0"/>
              <a:t>13</a:t>
            </a:fld>
            <a:endParaRPr lang="en-US" dirty="0"/>
          </a:p>
        </p:txBody>
      </p:sp>
    </p:spTree>
    <p:extLst>
      <p:ext uri="{BB962C8B-B14F-4D97-AF65-F5344CB8AC3E}">
        <p14:creationId xmlns:p14="http://schemas.microsoft.com/office/powerpoint/2010/main" val="150267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ECDD6-C701-EFB0-014D-6D4A688AC7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FE7195-ABD5-227F-FA7D-7AFE9894BA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E8651C-F326-86A7-41DF-CEC9928A026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10AC3F-739F-71F5-5730-588648A579A6}"/>
              </a:ext>
            </a:extLst>
          </p:cNvPr>
          <p:cNvSpPr>
            <a:spLocks noGrp="1"/>
          </p:cNvSpPr>
          <p:nvPr>
            <p:ph type="sldNum" sz="quarter" idx="5"/>
          </p:nvPr>
        </p:nvSpPr>
        <p:spPr/>
        <p:txBody>
          <a:bodyPr/>
          <a:lstStyle/>
          <a:p>
            <a:fld id="{C5CB39C3-7704-43B7-896D-E2F268455EEA}" type="slidenum">
              <a:rPr lang="en-US" smtClean="0"/>
              <a:t>14</a:t>
            </a:fld>
            <a:endParaRPr lang="en-US" dirty="0"/>
          </a:p>
        </p:txBody>
      </p:sp>
    </p:spTree>
    <p:extLst>
      <p:ext uri="{BB962C8B-B14F-4D97-AF65-F5344CB8AC3E}">
        <p14:creationId xmlns:p14="http://schemas.microsoft.com/office/powerpoint/2010/main" val="28523352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D6A9D-5755-57DB-7960-8C83FC02CF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D1B5FF-F70B-FA3C-D9A6-27ACBAB4DA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BD2437-1899-E72B-6DDB-3BBC4B6064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6AAC5F7-434D-E635-A384-684D4048BC3B}"/>
              </a:ext>
            </a:extLst>
          </p:cNvPr>
          <p:cNvSpPr>
            <a:spLocks noGrp="1"/>
          </p:cNvSpPr>
          <p:nvPr>
            <p:ph type="sldNum" sz="quarter" idx="5"/>
          </p:nvPr>
        </p:nvSpPr>
        <p:spPr/>
        <p:txBody>
          <a:bodyPr/>
          <a:lstStyle/>
          <a:p>
            <a:fld id="{C5CB39C3-7704-43B7-896D-E2F268455EEA}" type="slidenum">
              <a:rPr lang="en-US" smtClean="0"/>
              <a:t>15</a:t>
            </a:fld>
            <a:endParaRPr lang="en-US" dirty="0"/>
          </a:p>
        </p:txBody>
      </p:sp>
    </p:spTree>
    <p:extLst>
      <p:ext uri="{BB962C8B-B14F-4D97-AF65-F5344CB8AC3E}">
        <p14:creationId xmlns:p14="http://schemas.microsoft.com/office/powerpoint/2010/main" val="42126846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AC09F-4682-396B-C292-EC7D8BADCF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386F79-5632-BCBA-6D05-151EE7D6EC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7B5772-ACBD-4E87-E643-4234DDEC70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1AB698D-00A9-5A4B-A0EF-2282E0AE035B}"/>
              </a:ext>
            </a:extLst>
          </p:cNvPr>
          <p:cNvSpPr>
            <a:spLocks noGrp="1"/>
          </p:cNvSpPr>
          <p:nvPr>
            <p:ph type="sldNum" sz="quarter" idx="5"/>
          </p:nvPr>
        </p:nvSpPr>
        <p:spPr/>
        <p:txBody>
          <a:bodyPr/>
          <a:lstStyle/>
          <a:p>
            <a:fld id="{C5CB39C3-7704-43B7-896D-E2F268455EEA}" type="slidenum">
              <a:rPr lang="en-US" smtClean="0"/>
              <a:t>16</a:t>
            </a:fld>
            <a:endParaRPr lang="en-US" dirty="0"/>
          </a:p>
        </p:txBody>
      </p:sp>
    </p:spTree>
    <p:extLst>
      <p:ext uri="{BB962C8B-B14F-4D97-AF65-F5344CB8AC3E}">
        <p14:creationId xmlns:p14="http://schemas.microsoft.com/office/powerpoint/2010/main" val="9367666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E2FCA-37F0-09CF-8B31-1B24B7CA5E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F6BEB7-ACCF-0B25-B375-E4FA2BE2E0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86315F-1EC6-744A-CD32-6E27E4BD68F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24BC50F-805A-346F-F54F-111835B93DD4}"/>
              </a:ext>
            </a:extLst>
          </p:cNvPr>
          <p:cNvSpPr>
            <a:spLocks noGrp="1"/>
          </p:cNvSpPr>
          <p:nvPr>
            <p:ph type="sldNum" sz="quarter" idx="5"/>
          </p:nvPr>
        </p:nvSpPr>
        <p:spPr/>
        <p:txBody>
          <a:bodyPr/>
          <a:lstStyle/>
          <a:p>
            <a:fld id="{C5CB39C3-7704-43B7-896D-E2F268455EEA}" type="slidenum">
              <a:rPr lang="en-US" smtClean="0"/>
              <a:t>17</a:t>
            </a:fld>
            <a:endParaRPr lang="en-US" dirty="0"/>
          </a:p>
        </p:txBody>
      </p:sp>
    </p:spTree>
    <p:extLst>
      <p:ext uri="{BB962C8B-B14F-4D97-AF65-F5344CB8AC3E}">
        <p14:creationId xmlns:p14="http://schemas.microsoft.com/office/powerpoint/2010/main" val="11406781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69DEB-18C5-7F2D-33ED-BD13177F26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873467-36E8-AEAB-5505-A4C3EEDFE5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5DB429-ACBB-CB28-DE28-2416574E26C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9CF224B-E5DD-0A59-C81A-24F3E35C1094}"/>
              </a:ext>
            </a:extLst>
          </p:cNvPr>
          <p:cNvSpPr>
            <a:spLocks noGrp="1"/>
          </p:cNvSpPr>
          <p:nvPr>
            <p:ph type="sldNum" sz="quarter" idx="5"/>
          </p:nvPr>
        </p:nvSpPr>
        <p:spPr/>
        <p:txBody>
          <a:bodyPr/>
          <a:lstStyle/>
          <a:p>
            <a:fld id="{C5CB39C3-7704-43B7-896D-E2F268455EEA}" type="slidenum">
              <a:rPr lang="en-US" smtClean="0"/>
              <a:t>18</a:t>
            </a:fld>
            <a:endParaRPr lang="en-US" dirty="0"/>
          </a:p>
        </p:txBody>
      </p:sp>
    </p:spTree>
    <p:extLst>
      <p:ext uri="{BB962C8B-B14F-4D97-AF65-F5344CB8AC3E}">
        <p14:creationId xmlns:p14="http://schemas.microsoft.com/office/powerpoint/2010/main" val="27480183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9DCEA-4975-28B8-49B7-24ED94930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4C457D-E21F-1794-B8DB-B5D57C5DA3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F572DA-BEC0-DC63-909C-0096AE9CAA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BCFE52E-5249-4B13-8EC5-624949E12CEC}"/>
              </a:ext>
            </a:extLst>
          </p:cNvPr>
          <p:cNvSpPr>
            <a:spLocks noGrp="1"/>
          </p:cNvSpPr>
          <p:nvPr>
            <p:ph type="sldNum" sz="quarter" idx="5"/>
          </p:nvPr>
        </p:nvSpPr>
        <p:spPr/>
        <p:txBody>
          <a:bodyPr/>
          <a:lstStyle/>
          <a:p>
            <a:fld id="{C5CB39C3-7704-43B7-896D-E2F268455EEA}" type="slidenum">
              <a:rPr lang="en-US" smtClean="0"/>
              <a:t>19</a:t>
            </a:fld>
            <a:endParaRPr lang="en-US" dirty="0"/>
          </a:p>
        </p:txBody>
      </p:sp>
    </p:spTree>
    <p:extLst>
      <p:ext uri="{BB962C8B-B14F-4D97-AF65-F5344CB8AC3E}">
        <p14:creationId xmlns:p14="http://schemas.microsoft.com/office/powerpoint/2010/main" val="6357873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B5833-3D96-D133-720D-6D39A4C1F3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8ADA4C-752B-B597-6D23-094F8AF696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A6E62E-A557-332D-7AC8-3B111F03B8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984D694-B778-4874-E796-F1AD984EA54F}"/>
              </a:ext>
            </a:extLst>
          </p:cNvPr>
          <p:cNvSpPr>
            <a:spLocks noGrp="1"/>
          </p:cNvSpPr>
          <p:nvPr>
            <p:ph type="sldNum" sz="quarter" idx="5"/>
          </p:nvPr>
        </p:nvSpPr>
        <p:spPr/>
        <p:txBody>
          <a:bodyPr/>
          <a:lstStyle/>
          <a:p>
            <a:fld id="{C5CB39C3-7704-43B7-896D-E2F268455EEA}" type="slidenum">
              <a:rPr lang="en-US" smtClean="0"/>
              <a:t>20</a:t>
            </a:fld>
            <a:endParaRPr lang="en-US" dirty="0"/>
          </a:p>
        </p:txBody>
      </p:sp>
    </p:spTree>
    <p:extLst>
      <p:ext uri="{BB962C8B-B14F-4D97-AF65-F5344CB8AC3E}">
        <p14:creationId xmlns:p14="http://schemas.microsoft.com/office/powerpoint/2010/main" val="534818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853FB-21F6-4221-6F71-4926828E05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99E11C-F865-F449-7B8D-CE7FD6EDBB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BD5719-6AA9-264B-003A-5382631C566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D0BAA06-1FA0-0746-A74A-0D8CEE0F4D9A}"/>
              </a:ext>
            </a:extLst>
          </p:cNvPr>
          <p:cNvSpPr>
            <a:spLocks noGrp="1"/>
          </p:cNvSpPr>
          <p:nvPr>
            <p:ph type="sldNum" sz="quarter" idx="5"/>
          </p:nvPr>
        </p:nvSpPr>
        <p:spPr/>
        <p:txBody>
          <a:bodyPr/>
          <a:lstStyle/>
          <a:p>
            <a:fld id="{C5CB39C3-7704-43B7-896D-E2F268455EEA}" type="slidenum">
              <a:rPr lang="en-US" smtClean="0"/>
              <a:t>21</a:t>
            </a:fld>
            <a:endParaRPr lang="en-US" dirty="0"/>
          </a:p>
        </p:txBody>
      </p:sp>
    </p:spTree>
    <p:extLst>
      <p:ext uri="{BB962C8B-B14F-4D97-AF65-F5344CB8AC3E}">
        <p14:creationId xmlns:p14="http://schemas.microsoft.com/office/powerpoint/2010/main" val="23580274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2AE18-65A2-1DDC-7B5A-3A4A5F26A7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B1AC5E-B4F8-5109-7EE1-8543E89B5D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271548-1B52-C659-E876-822C21184A4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929CF68-6866-4F9E-E065-6453BADD501D}"/>
              </a:ext>
            </a:extLst>
          </p:cNvPr>
          <p:cNvSpPr>
            <a:spLocks noGrp="1"/>
          </p:cNvSpPr>
          <p:nvPr>
            <p:ph type="sldNum" sz="quarter" idx="5"/>
          </p:nvPr>
        </p:nvSpPr>
        <p:spPr/>
        <p:txBody>
          <a:bodyPr/>
          <a:lstStyle/>
          <a:p>
            <a:fld id="{C5CB39C3-7704-43B7-896D-E2F268455EEA}" type="slidenum">
              <a:rPr lang="en-US" smtClean="0"/>
              <a:t>22</a:t>
            </a:fld>
            <a:endParaRPr lang="en-US" dirty="0"/>
          </a:p>
        </p:txBody>
      </p:sp>
    </p:spTree>
    <p:extLst>
      <p:ext uri="{BB962C8B-B14F-4D97-AF65-F5344CB8AC3E}">
        <p14:creationId xmlns:p14="http://schemas.microsoft.com/office/powerpoint/2010/main" val="574588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27693-0E4B-5C65-824F-2A610944DA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9E18B5-8859-A976-0AFA-5E17F66F8A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BC07FD-819B-1C6A-1AF5-EECF7839B0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0468B93-8654-C1A8-86C2-BFB0F54CF7F5}"/>
              </a:ext>
            </a:extLst>
          </p:cNvPr>
          <p:cNvSpPr>
            <a:spLocks noGrp="1"/>
          </p:cNvSpPr>
          <p:nvPr>
            <p:ph type="sldNum" sz="quarter" idx="5"/>
          </p:nvPr>
        </p:nvSpPr>
        <p:spPr/>
        <p:txBody>
          <a:bodyPr/>
          <a:lstStyle/>
          <a:p>
            <a:fld id="{C5CB39C3-7704-43B7-896D-E2F268455EEA}" type="slidenum">
              <a:rPr lang="en-US" smtClean="0"/>
              <a:t>23</a:t>
            </a:fld>
            <a:endParaRPr lang="en-US" dirty="0"/>
          </a:p>
        </p:txBody>
      </p:sp>
    </p:spTree>
    <p:extLst>
      <p:ext uri="{BB962C8B-B14F-4D97-AF65-F5344CB8AC3E}">
        <p14:creationId xmlns:p14="http://schemas.microsoft.com/office/powerpoint/2010/main" val="30537747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B9CB6-D99E-FB4A-E7CC-8F3043201A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AA303E-8CDA-D63E-F1CC-33BE114783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387BCE-5C27-6E47-EEC2-CA2FBE307C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918B0C-B568-C5CD-A2ED-AFBAF17B8EEB}"/>
              </a:ext>
            </a:extLst>
          </p:cNvPr>
          <p:cNvSpPr>
            <a:spLocks noGrp="1"/>
          </p:cNvSpPr>
          <p:nvPr>
            <p:ph type="sldNum" sz="quarter" idx="5"/>
          </p:nvPr>
        </p:nvSpPr>
        <p:spPr/>
        <p:txBody>
          <a:bodyPr/>
          <a:lstStyle/>
          <a:p>
            <a:fld id="{C5CB39C3-7704-43B7-896D-E2F268455EEA}" type="slidenum">
              <a:rPr lang="en-US" smtClean="0"/>
              <a:t>24</a:t>
            </a:fld>
            <a:endParaRPr lang="en-US" dirty="0"/>
          </a:p>
        </p:txBody>
      </p:sp>
    </p:spTree>
    <p:extLst>
      <p:ext uri="{BB962C8B-B14F-4D97-AF65-F5344CB8AC3E}">
        <p14:creationId xmlns:p14="http://schemas.microsoft.com/office/powerpoint/2010/main" val="11403986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3AA5A-EE9D-5A17-22EB-C6EAC13157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1B1790-920D-D3E6-F36E-3ABE7C2677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061B93-AC92-B470-6A89-BE100D6BF34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58A2283-B4BC-4A4C-4715-F2A88C7C9411}"/>
              </a:ext>
            </a:extLst>
          </p:cNvPr>
          <p:cNvSpPr>
            <a:spLocks noGrp="1"/>
          </p:cNvSpPr>
          <p:nvPr>
            <p:ph type="sldNum" sz="quarter" idx="5"/>
          </p:nvPr>
        </p:nvSpPr>
        <p:spPr/>
        <p:txBody>
          <a:bodyPr/>
          <a:lstStyle/>
          <a:p>
            <a:fld id="{C5CB39C3-7704-43B7-896D-E2F268455EEA}" type="slidenum">
              <a:rPr lang="en-US" smtClean="0"/>
              <a:t>25</a:t>
            </a:fld>
            <a:endParaRPr lang="en-US" dirty="0"/>
          </a:p>
        </p:txBody>
      </p:sp>
    </p:spTree>
    <p:extLst>
      <p:ext uri="{BB962C8B-B14F-4D97-AF65-F5344CB8AC3E}">
        <p14:creationId xmlns:p14="http://schemas.microsoft.com/office/powerpoint/2010/main" val="26779262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BDDB8-FA4D-C5C4-4D6B-EAB91E5779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F34F4C-6E5A-7AD6-318F-B9334CBFE7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739971-E805-1E90-53DF-06E9538258B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0A4C21-6F02-3E88-8336-179A10E20E6C}"/>
              </a:ext>
            </a:extLst>
          </p:cNvPr>
          <p:cNvSpPr>
            <a:spLocks noGrp="1"/>
          </p:cNvSpPr>
          <p:nvPr>
            <p:ph type="sldNum" sz="quarter" idx="5"/>
          </p:nvPr>
        </p:nvSpPr>
        <p:spPr/>
        <p:txBody>
          <a:bodyPr/>
          <a:lstStyle/>
          <a:p>
            <a:fld id="{C5CB39C3-7704-43B7-896D-E2F268455EEA}" type="slidenum">
              <a:rPr lang="en-US" smtClean="0"/>
              <a:t>26</a:t>
            </a:fld>
            <a:endParaRPr lang="en-US" dirty="0"/>
          </a:p>
        </p:txBody>
      </p:sp>
    </p:spTree>
    <p:extLst>
      <p:ext uri="{BB962C8B-B14F-4D97-AF65-F5344CB8AC3E}">
        <p14:creationId xmlns:p14="http://schemas.microsoft.com/office/powerpoint/2010/main" val="178864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1E531-F8CF-0272-2A59-53D876880E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6AB4B7-AB92-02C6-448E-7D460FE100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28722B-8C50-F4C8-ADB4-F140D74E262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BF5FDC8-2726-5F2C-5783-B5620B8F952D}"/>
              </a:ext>
            </a:extLst>
          </p:cNvPr>
          <p:cNvSpPr>
            <a:spLocks noGrp="1"/>
          </p:cNvSpPr>
          <p:nvPr>
            <p:ph type="sldNum" sz="quarter" idx="5"/>
          </p:nvPr>
        </p:nvSpPr>
        <p:spPr/>
        <p:txBody>
          <a:bodyPr/>
          <a:lstStyle/>
          <a:p>
            <a:fld id="{C5CB39C3-7704-43B7-896D-E2F268455EEA}" type="slidenum">
              <a:rPr lang="en-US" smtClean="0"/>
              <a:t>27</a:t>
            </a:fld>
            <a:endParaRPr lang="en-US" dirty="0"/>
          </a:p>
        </p:txBody>
      </p:sp>
    </p:spTree>
    <p:extLst>
      <p:ext uri="{BB962C8B-B14F-4D97-AF65-F5344CB8AC3E}">
        <p14:creationId xmlns:p14="http://schemas.microsoft.com/office/powerpoint/2010/main" val="34828661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9E871-E04F-5ADA-55B9-2858428E78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AB18CE-4F64-E742-C739-569D0B92AB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C85C7D-3E13-1F68-299F-84D846B7E8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B9A547A-9271-9C72-A069-86DB8F786FBE}"/>
              </a:ext>
            </a:extLst>
          </p:cNvPr>
          <p:cNvSpPr>
            <a:spLocks noGrp="1"/>
          </p:cNvSpPr>
          <p:nvPr>
            <p:ph type="sldNum" sz="quarter" idx="5"/>
          </p:nvPr>
        </p:nvSpPr>
        <p:spPr/>
        <p:txBody>
          <a:bodyPr/>
          <a:lstStyle/>
          <a:p>
            <a:fld id="{C5CB39C3-7704-43B7-896D-E2F268455EEA}" type="slidenum">
              <a:rPr lang="en-US" smtClean="0"/>
              <a:t>28</a:t>
            </a:fld>
            <a:endParaRPr lang="en-US" dirty="0"/>
          </a:p>
        </p:txBody>
      </p:sp>
    </p:spTree>
    <p:extLst>
      <p:ext uri="{BB962C8B-B14F-4D97-AF65-F5344CB8AC3E}">
        <p14:creationId xmlns:p14="http://schemas.microsoft.com/office/powerpoint/2010/main" val="35900681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CFDDC-E425-1540-9EB4-3CAD489C3B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3C63D2-D841-29B2-9C3E-3D78488065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001DF0-1FAA-1E2E-AB8D-9690D26EE61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2AF342-0AE7-C537-440A-95D00A4525EE}"/>
              </a:ext>
            </a:extLst>
          </p:cNvPr>
          <p:cNvSpPr>
            <a:spLocks noGrp="1"/>
          </p:cNvSpPr>
          <p:nvPr>
            <p:ph type="sldNum" sz="quarter" idx="5"/>
          </p:nvPr>
        </p:nvSpPr>
        <p:spPr/>
        <p:txBody>
          <a:bodyPr/>
          <a:lstStyle/>
          <a:p>
            <a:fld id="{C5CB39C3-7704-43B7-896D-E2F268455EEA}" type="slidenum">
              <a:rPr lang="en-US" smtClean="0"/>
              <a:t>29</a:t>
            </a:fld>
            <a:endParaRPr lang="en-US" dirty="0"/>
          </a:p>
        </p:txBody>
      </p:sp>
    </p:spTree>
    <p:extLst>
      <p:ext uri="{BB962C8B-B14F-4D97-AF65-F5344CB8AC3E}">
        <p14:creationId xmlns:p14="http://schemas.microsoft.com/office/powerpoint/2010/main" val="40403552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EDD4F-7892-BB34-2A16-B8469370ED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37F1C6-E84B-23C0-C3E2-1631A6DCB2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FAE70B-731F-20AE-0E99-37A6C5B4331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0B0E6C-2F1C-C960-EA7F-414EB8FECEBC}"/>
              </a:ext>
            </a:extLst>
          </p:cNvPr>
          <p:cNvSpPr>
            <a:spLocks noGrp="1"/>
          </p:cNvSpPr>
          <p:nvPr>
            <p:ph type="sldNum" sz="quarter" idx="5"/>
          </p:nvPr>
        </p:nvSpPr>
        <p:spPr/>
        <p:txBody>
          <a:bodyPr/>
          <a:lstStyle/>
          <a:p>
            <a:fld id="{C5CB39C3-7704-43B7-896D-E2F268455EEA}" type="slidenum">
              <a:rPr lang="en-US" smtClean="0"/>
              <a:t>30</a:t>
            </a:fld>
            <a:endParaRPr lang="en-US" dirty="0"/>
          </a:p>
        </p:txBody>
      </p:sp>
    </p:spTree>
    <p:extLst>
      <p:ext uri="{BB962C8B-B14F-4D97-AF65-F5344CB8AC3E}">
        <p14:creationId xmlns:p14="http://schemas.microsoft.com/office/powerpoint/2010/main" val="27832009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AC247-282A-D03F-CDE9-8E6F854AC4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321183-0C0F-693A-09BF-8054AE608D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02A3AA-D0CF-B16B-AA87-33C341DCBD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26D442-C412-09C0-B564-0CE2E61D735F}"/>
              </a:ext>
            </a:extLst>
          </p:cNvPr>
          <p:cNvSpPr>
            <a:spLocks noGrp="1"/>
          </p:cNvSpPr>
          <p:nvPr>
            <p:ph type="sldNum" sz="quarter" idx="5"/>
          </p:nvPr>
        </p:nvSpPr>
        <p:spPr/>
        <p:txBody>
          <a:bodyPr/>
          <a:lstStyle/>
          <a:p>
            <a:fld id="{C5CB39C3-7704-43B7-896D-E2F268455EEA}" type="slidenum">
              <a:rPr lang="en-US" smtClean="0"/>
              <a:t>31</a:t>
            </a:fld>
            <a:endParaRPr lang="en-US" dirty="0"/>
          </a:p>
        </p:txBody>
      </p:sp>
    </p:spTree>
    <p:extLst>
      <p:ext uri="{BB962C8B-B14F-4D97-AF65-F5344CB8AC3E}">
        <p14:creationId xmlns:p14="http://schemas.microsoft.com/office/powerpoint/2010/main" val="15493074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2AC3A-730D-D68B-30BC-5E483ACEA5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C0D7DD-C8A5-A50E-06FD-04E734AFC2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7F1D9D-8C6E-A0C9-3431-D97718CF899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56838A-9486-E194-C807-88ACB9304ED6}"/>
              </a:ext>
            </a:extLst>
          </p:cNvPr>
          <p:cNvSpPr>
            <a:spLocks noGrp="1"/>
          </p:cNvSpPr>
          <p:nvPr>
            <p:ph type="sldNum" sz="quarter" idx="5"/>
          </p:nvPr>
        </p:nvSpPr>
        <p:spPr/>
        <p:txBody>
          <a:bodyPr/>
          <a:lstStyle/>
          <a:p>
            <a:fld id="{C5CB39C3-7704-43B7-896D-E2F268455EEA}" type="slidenum">
              <a:rPr lang="en-US" smtClean="0"/>
              <a:t>32</a:t>
            </a:fld>
            <a:endParaRPr lang="en-US" dirty="0"/>
          </a:p>
        </p:txBody>
      </p:sp>
    </p:spTree>
    <p:extLst>
      <p:ext uri="{BB962C8B-B14F-4D97-AF65-F5344CB8AC3E}">
        <p14:creationId xmlns:p14="http://schemas.microsoft.com/office/powerpoint/2010/main" val="32743297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E536A-C732-498A-8168-940B27C100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B47BB6-9762-CB81-0EBB-17927C4C3A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9087F7-21C0-E530-A9FD-4EA2BDD778C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A287959-DD05-3E61-DDB4-9065A1CFFB0F}"/>
              </a:ext>
            </a:extLst>
          </p:cNvPr>
          <p:cNvSpPr>
            <a:spLocks noGrp="1"/>
          </p:cNvSpPr>
          <p:nvPr>
            <p:ph type="sldNum" sz="quarter" idx="5"/>
          </p:nvPr>
        </p:nvSpPr>
        <p:spPr/>
        <p:txBody>
          <a:bodyPr/>
          <a:lstStyle/>
          <a:p>
            <a:fld id="{C5CB39C3-7704-43B7-896D-E2F268455EEA}" type="slidenum">
              <a:rPr lang="en-US" smtClean="0"/>
              <a:t>33</a:t>
            </a:fld>
            <a:endParaRPr lang="en-US" dirty="0"/>
          </a:p>
        </p:txBody>
      </p:sp>
    </p:spTree>
    <p:extLst>
      <p:ext uri="{BB962C8B-B14F-4D97-AF65-F5344CB8AC3E}">
        <p14:creationId xmlns:p14="http://schemas.microsoft.com/office/powerpoint/2010/main" val="36472106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70D00-82FD-81B1-9A9D-8B98E49C79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C43421-17B7-38C7-2FD5-6A566510F5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A9302B-1B0C-024E-4438-0E3FD9BC5CA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516A3E-4185-C6CE-6E8B-FBF2B40A7E5F}"/>
              </a:ext>
            </a:extLst>
          </p:cNvPr>
          <p:cNvSpPr>
            <a:spLocks noGrp="1"/>
          </p:cNvSpPr>
          <p:nvPr>
            <p:ph type="sldNum" sz="quarter" idx="5"/>
          </p:nvPr>
        </p:nvSpPr>
        <p:spPr/>
        <p:txBody>
          <a:bodyPr/>
          <a:lstStyle/>
          <a:p>
            <a:fld id="{C5CB39C3-7704-43B7-896D-E2F268455EEA}" type="slidenum">
              <a:rPr lang="en-US" smtClean="0"/>
              <a:t>34</a:t>
            </a:fld>
            <a:endParaRPr lang="en-US" dirty="0"/>
          </a:p>
        </p:txBody>
      </p:sp>
    </p:spTree>
    <p:extLst>
      <p:ext uri="{BB962C8B-B14F-4D97-AF65-F5344CB8AC3E}">
        <p14:creationId xmlns:p14="http://schemas.microsoft.com/office/powerpoint/2010/main" val="40421112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F4CDE-EF6F-1DBC-EA0D-4CE0C6263B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F260C0-9818-46C3-4F89-6F42CF5B59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5D1ABF-0DFC-D8D8-5E96-88AA78D101F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F3714D2-C27B-E726-B350-A1404451F612}"/>
              </a:ext>
            </a:extLst>
          </p:cNvPr>
          <p:cNvSpPr>
            <a:spLocks noGrp="1"/>
          </p:cNvSpPr>
          <p:nvPr>
            <p:ph type="sldNum" sz="quarter" idx="5"/>
          </p:nvPr>
        </p:nvSpPr>
        <p:spPr/>
        <p:txBody>
          <a:bodyPr/>
          <a:lstStyle/>
          <a:p>
            <a:fld id="{C5CB39C3-7704-43B7-896D-E2F268455EEA}" type="slidenum">
              <a:rPr lang="en-US" smtClean="0"/>
              <a:t>35</a:t>
            </a:fld>
            <a:endParaRPr lang="en-US" dirty="0"/>
          </a:p>
        </p:txBody>
      </p:sp>
    </p:spTree>
    <p:extLst>
      <p:ext uri="{BB962C8B-B14F-4D97-AF65-F5344CB8AC3E}">
        <p14:creationId xmlns:p14="http://schemas.microsoft.com/office/powerpoint/2010/main" val="3956794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0D4F8-D495-9DC6-FB9A-FE5C1394D8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3622A0-42A4-6010-4033-CF85748141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7FFB0B-8FD3-21DE-29ED-0F1335939D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906908-55E9-4A78-6C9E-B783C90995A5}"/>
              </a:ext>
            </a:extLst>
          </p:cNvPr>
          <p:cNvSpPr>
            <a:spLocks noGrp="1"/>
          </p:cNvSpPr>
          <p:nvPr>
            <p:ph type="sldNum" sz="quarter" idx="5"/>
          </p:nvPr>
        </p:nvSpPr>
        <p:spPr/>
        <p:txBody>
          <a:bodyPr/>
          <a:lstStyle/>
          <a:p>
            <a:fld id="{C5CB39C3-7704-43B7-896D-E2F268455EEA}" type="slidenum">
              <a:rPr lang="en-US" smtClean="0"/>
              <a:t>36</a:t>
            </a:fld>
            <a:endParaRPr lang="en-US" dirty="0"/>
          </a:p>
        </p:txBody>
      </p:sp>
    </p:spTree>
    <p:extLst>
      <p:ext uri="{BB962C8B-B14F-4D97-AF65-F5344CB8AC3E}">
        <p14:creationId xmlns:p14="http://schemas.microsoft.com/office/powerpoint/2010/main" val="19745213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F696A-5F75-3281-1C5C-AD07F000ED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6A8ED4-1487-2697-5854-628CA8553D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4B1B8B-7B51-63D8-CC8B-2E45A3BC766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F16D03-3B86-6209-45D6-C844ADC9EC0C}"/>
              </a:ext>
            </a:extLst>
          </p:cNvPr>
          <p:cNvSpPr>
            <a:spLocks noGrp="1"/>
          </p:cNvSpPr>
          <p:nvPr>
            <p:ph type="sldNum" sz="quarter" idx="5"/>
          </p:nvPr>
        </p:nvSpPr>
        <p:spPr/>
        <p:txBody>
          <a:bodyPr/>
          <a:lstStyle/>
          <a:p>
            <a:fld id="{C5CB39C3-7704-43B7-896D-E2F268455EEA}" type="slidenum">
              <a:rPr lang="en-US" smtClean="0"/>
              <a:t>37</a:t>
            </a:fld>
            <a:endParaRPr lang="en-US" dirty="0"/>
          </a:p>
        </p:txBody>
      </p:sp>
    </p:spTree>
    <p:extLst>
      <p:ext uri="{BB962C8B-B14F-4D97-AF65-F5344CB8AC3E}">
        <p14:creationId xmlns:p14="http://schemas.microsoft.com/office/powerpoint/2010/main" val="34729307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CEDD8-5AA6-A039-C782-E6A7A91FDB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295539-6518-E659-4246-0D2A2C8B9C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39BC22-D4A1-13C3-D371-CF195DAC76D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E55CCD2-D727-5601-2179-CB0C7C04F652}"/>
              </a:ext>
            </a:extLst>
          </p:cNvPr>
          <p:cNvSpPr>
            <a:spLocks noGrp="1"/>
          </p:cNvSpPr>
          <p:nvPr>
            <p:ph type="sldNum" sz="quarter" idx="5"/>
          </p:nvPr>
        </p:nvSpPr>
        <p:spPr/>
        <p:txBody>
          <a:bodyPr/>
          <a:lstStyle/>
          <a:p>
            <a:fld id="{C5CB39C3-7704-43B7-896D-E2F268455EEA}" type="slidenum">
              <a:rPr lang="en-US" smtClean="0"/>
              <a:t>38</a:t>
            </a:fld>
            <a:endParaRPr lang="en-US" dirty="0"/>
          </a:p>
        </p:txBody>
      </p:sp>
    </p:spTree>
    <p:extLst>
      <p:ext uri="{BB962C8B-B14F-4D97-AF65-F5344CB8AC3E}">
        <p14:creationId xmlns:p14="http://schemas.microsoft.com/office/powerpoint/2010/main" val="22638454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09F40-1AEC-9084-0B32-CD9376F8D0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4A616B-DA79-A307-7C1D-2EA9FC637E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50948D-49BC-6824-65DF-BCB027F71E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CC5D927-8CBF-59E8-AA63-17C75F022643}"/>
              </a:ext>
            </a:extLst>
          </p:cNvPr>
          <p:cNvSpPr>
            <a:spLocks noGrp="1"/>
          </p:cNvSpPr>
          <p:nvPr>
            <p:ph type="sldNum" sz="quarter" idx="5"/>
          </p:nvPr>
        </p:nvSpPr>
        <p:spPr/>
        <p:txBody>
          <a:bodyPr/>
          <a:lstStyle/>
          <a:p>
            <a:fld id="{C5CB39C3-7704-43B7-896D-E2F268455EEA}" type="slidenum">
              <a:rPr lang="en-US" smtClean="0"/>
              <a:t>39</a:t>
            </a:fld>
            <a:endParaRPr lang="en-US" dirty="0"/>
          </a:p>
        </p:txBody>
      </p:sp>
    </p:spTree>
    <p:extLst>
      <p:ext uri="{BB962C8B-B14F-4D97-AF65-F5344CB8AC3E}">
        <p14:creationId xmlns:p14="http://schemas.microsoft.com/office/powerpoint/2010/main" val="12314028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AD4E4-5CF7-53B2-529B-A91F22F243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581CBB-697B-08D9-D24E-0E5D39B0DB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C5D9A4-BE26-7050-6BFB-EC3A1A3755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C6FAE0E-2FB7-C02B-6F20-4B65BE34F0AE}"/>
              </a:ext>
            </a:extLst>
          </p:cNvPr>
          <p:cNvSpPr>
            <a:spLocks noGrp="1"/>
          </p:cNvSpPr>
          <p:nvPr>
            <p:ph type="sldNum" sz="quarter" idx="5"/>
          </p:nvPr>
        </p:nvSpPr>
        <p:spPr/>
        <p:txBody>
          <a:bodyPr/>
          <a:lstStyle/>
          <a:p>
            <a:fld id="{C5CB39C3-7704-43B7-896D-E2F268455EEA}" type="slidenum">
              <a:rPr lang="en-US" smtClean="0"/>
              <a:t>40</a:t>
            </a:fld>
            <a:endParaRPr lang="en-US" dirty="0"/>
          </a:p>
        </p:txBody>
      </p:sp>
    </p:spTree>
    <p:extLst>
      <p:ext uri="{BB962C8B-B14F-4D97-AF65-F5344CB8AC3E}">
        <p14:creationId xmlns:p14="http://schemas.microsoft.com/office/powerpoint/2010/main" val="34609491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A1044-4C44-9A68-9E33-4149DA6BF3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3FB5C0-AE66-89B0-B9B6-F34C6CF1F3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105FD1-CBFC-EC33-88E8-3B3EB8B0DC2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99A653-6ED9-3198-1186-74152FDAC6C9}"/>
              </a:ext>
            </a:extLst>
          </p:cNvPr>
          <p:cNvSpPr>
            <a:spLocks noGrp="1"/>
          </p:cNvSpPr>
          <p:nvPr>
            <p:ph type="sldNum" sz="quarter" idx="5"/>
          </p:nvPr>
        </p:nvSpPr>
        <p:spPr/>
        <p:txBody>
          <a:bodyPr/>
          <a:lstStyle/>
          <a:p>
            <a:fld id="{C5CB39C3-7704-43B7-896D-E2F268455EEA}" type="slidenum">
              <a:rPr lang="en-US" smtClean="0"/>
              <a:t>41</a:t>
            </a:fld>
            <a:endParaRPr lang="en-US" dirty="0"/>
          </a:p>
        </p:txBody>
      </p:sp>
    </p:spTree>
    <p:extLst>
      <p:ext uri="{BB962C8B-B14F-4D97-AF65-F5344CB8AC3E}">
        <p14:creationId xmlns:p14="http://schemas.microsoft.com/office/powerpoint/2010/main" val="32362680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F77AE-05AB-0AB0-6187-CC55BB5452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4E506C-30A6-ED6B-E432-6AC16438C2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080035-4907-8333-3690-80885F0F92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57009B8-460C-AAF3-9BEE-BE9B22100706}"/>
              </a:ext>
            </a:extLst>
          </p:cNvPr>
          <p:cNvSpPr>
            <a:spLocks noGrp="1"/>
          </p:cNvSpPr>
          <p:nvPr>
            <p:ph type="sldNum" sz="quarter" idx="5"/>
          </p:nvPr>
        </p:nvSpPr>
        <p:spPr/>
        <p:txBody>
          <a:bodyPr/>
          <a:lstStyle/>
          <a:p>
            <a:fld id="{C5CB39C3-7704-43B7-896D-E2F268455EEA}" type="slidenum">
              <a:rPr lang="en-US" smtClean="0"/>
              <a:t>42</a:t>
            </a:fld>
            <a:endParaRPr lang="en-US" dirty="0"/>
          </a:p>
        </p:txBody>
      </p:sp>
    </p:spTree>
    <p:extLst>
      <p:ext uri="{BB962C8B-B14F-4D97-AF65-F5344CB8AC3E}">
        <p14:creationId xmlns:p14="http://schemas.microsoft.com/office/powerpoint/2010/main" val="27817559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98B83-1F60-D4ED-2821-835A30FB95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E02309-A558-A3C9-1CE4-74EE76E4D9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8C1BBD-4684-2E81-9FD4-71A8E9517AA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123346C-6003-DC9A-1522-C13BA8141663}"/>
              </a:ext>
            </a:extLst>
          </p:cNvPr>
          <p:cNvSpPr>
            <a:spLocks noGrp="1"/>
          </p:cNvSpPr>
          <p:nvPr>
            <p:ph type="sldNum" sz="quarter" idx="5"/>
          </p:nvPr>
        </p:nvSpPr>
        <p:spPr/>
        <p:txBody>
          <a:bodyPr/>
          <a:lstStyle/>
          <a:p>
            <a:fld id="{C5CB39C3-7704-43B7-896D-E2F268455EEA}" type="slidenum">
              <a:rPr lang="en-US" smtClean="0"/>
              <a:t>43</a:t>
            </a:fld>
            <a:endParaRPr lang="en-US" dirty="0"/>
          </a:p>
        </p:txBody>
      </p:sp>
    </p:spTree>
    <p:extLst>
      <p:ext uri="{BB962C8B-B14F-4D97-AF65-F5344CB8AC3E}">
        <p14:creationId xmlns:p14="http://schemas.microsoft.com/office/powerpoint/2010/main" val="3985251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01FF2-94A6-D203-7BA4-90DE9127A4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92545B-0D79-85B0-17FF-2250A1ED38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51142A-E507-FADB-9C10-69E160C28DF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724D21-3710-C55C-F853-707096001EA1}"/>
              </a:ext>
            </a:extLst>
          </p:cNvPr>
          <p:cNvSpPr>
            <a:spLocks noGrp="1"/>
          </p:cNvSpPr>
          <p:nvPr>
            <p:ph type="sldNum" sz="quarter" idx="5"/>
          </p:nvPr>
        </p:nvSpPr>
        <p:spPr/>
        <p:txBody>
          <a:bodyPr/>
          <a:lstStyle/>
          <a:p>
            <a:fld id="{C5CB39C3-7704-43B7-896D-E2F268455EEA}" type="slidenum">
              <a:rPr lang="en-US" smtClean="0"/>
              <a:t>44</a:t>
            </a:fld>
            <a:endParaRPr lang="en-US" dirty="0"/>
          </a:p>
        </p:txBody>
      </p:sp>
    </p:spTree>
    <p:extLst>
      <p:ext uri="{BB962C8B-B14F-4D97-AF65-F5344CB8AC3E}">
        <p14:creationId xmlns:p14="http://schemas.microsoft.com/office/powerpoint/2010/main" val="9094580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CA7FF-E022-8F97-97AB-60BFC98259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1816E4-77BE-CDD4-4A55-AD7159C90B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6664DB-4D4D-6F34-E9C0-95692A4252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02AFA3D-B551-0394-411F-29EE3BBF3BD9}"/>
              </a:ext>
            </a:extLst>
          </p:cNvPr>
          <p:cNvSpPr>
            <a:spLocks noGrp="1"/>
          </p:cNvSpPr>
          <p:nvPr>
            <p:ph type="sldNum" sz="quarter" idx="5"/>
          </p:nvPr>
        </p:nvSpPr>
        <p:spPr/>
        <p:txBody>
          <a:bodyPr/>
          <a:lstStyle/>
          <a:p>
            <a:fld id="{C5CB39C3-7704-43B7-896D-E2F268455EEA}" type="slidenum">
              <a:rPr lang="en-US" smtClean="0"/>
              <a:t>45</a:t>
            </a:fld>
            <a:endParaRPr lang="en-US" dirty="0"/>
          </a:p>
        </p:txBody>
      </p:sp>
    </p:spTree>
    <p:extLst>
      <p:ext uri="{BB962C8B-B14F-4D97-AF65-F5344CB8AC3E}">
        <p14:creationId xmlns:p14="http://schemas.microsoft.com/office/powerpoint/2010/main" val="13695647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2BFE4-2BEC-447D-FB33-2460B0A725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FEDEF7-58D9-10B9-E0DD-C71A2444FE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ED0BA0-6B73-6A88-75F8-EAA21B690A9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9A64BB0-B05F-4FDE-4C59-A59C10AB344D}"/>
              </a:ext>
            </a:extLst>
          </p:cNvPr>
          <p:cNvSpPr>
            <a:spLocks noGrp="1"/>
          </p:cNvSpPr>
          <p:nvPr>
            <p:ph type="sldNum" sz="quarter" idx="5"/>
          </p:nvPr>
        </p:nvSpPr>
        <p:spPr/>
        <p:txBody>
          <a:bodyPr/>
          <a:lstStyle/>
          <a:p>
            <a:fld id="{C5CB39C3-7704-43B7-896D-E2F268455EEA}" type="slidenum">
              <a:rPr lang="en-US" smtClean="0"/>
              <a:t>46</a:t>
            </a:fld>
            <a:endParaRPr lang="en-US" dirty="0"/>
          </a:p>
        </p:txBody>
      </p:sp>
    </p:spTree>
    <p:extLst>
      <p:ext uri="{BB962C8B-B14F-4D97-AF65-F5344CB8AC3E}">
        <p14:creationId xmlns:p14="http://schemas.microsoft.com/office/powerpoint/2010/main" val="10115252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C6325-42A4-F31F-5CEE-314CAF4109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62CE53-89A2-2C20-6D65-B353A8F1FF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7B1987-7F5D-A86B-B5AE-B5800F51DC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C6D3BC-2431-9165-B14B-FE0C5252843C}"/>
              </a:ext>
            </a:extLst>
          </p:cNvPr>
          <p:cNvSpPr>
            <a:spLocks noGrp="1"/>
          </p:cNvSpPr>
          <p:nvPr>
            <p:ph type="sldNum" sz="quarter" idx="5"/>
          </p:nvPr>
        </p:nvSpPr>
        <p:spPr/>
        <p:txBody>
          <a:bodyPr/>
          <a:lstStyle/>
          <a:p>
            <a:fld id="{C5CB39C3-7704-43B7-896D-E2F268455EEA}" type="slidenum">
              <a:rPr lang="en-US" smtClean="0"/>
              <a:t>47</a:t>
            </a:fld>
            <a:endParaRPr lang="en-US" dirty="0"/>
          </a:p>
        </p:txBody>
      </p:sp>
    </p:spTree>
    <p:extLst>
      <p:ext uri="{BB962C8B-B14F-4D97-AF65-F5344CB8AC3E}">
        <p14:creationId xmlns:p14="http://schemas.microsoft.com/office/powerpoint/2010/main" val="21894970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479DF-728E-CDA9-7D92-DA96E335DC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5B7690-D366-DB12-D180-4CA9E1C0EE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0C7A58-3923-223D-A417-820CE0C212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7FF52D-E5FC-D6DD-A2AD-E30D56015982}"/>
              </a:ext>
            </a:extLst>
          </p:cNvPr>
          <p:cNvSpPr>
            <a:spLocks noGrp="1"/>
          </p:cNvSpPr>
          <p:nvPr>
            <p:ph type="sldNum" sz="quarter" idx="5"/>
          </p:nvPr>
        </p:nvSpPr>
        <p:spPr/>
        <p:txBody>
          <a:bodyPr/>
          <a:lstStyle/>
          <a:p>
            <a:fld id="{C5CB39C3-7704-43B7-896D-E2F268455EEA}" type="slidenum">
              <a:rPr lang="en-US" smtClean="0"/>
              <a:t>48</a:t>
            </a:fld>
            <a:endParaRPr lang="en-US" dirty="0"/>
          </a:p>
        </p:txBody>
      </p:sp>
    </p:spTree>
    <p:extLst>
      <p:ext uri="{BB962C8B-B14F-4D97-AF65-F5344CB8AC3E}">
        <p14:creationId xmlns:p14="http://schemas.microsoft.com/office/powerpoint/2010/main" val="164201603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B198F-0DCB-0DE4-2D43-06F3BB323D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59459B-6782-6129-DB6F-A6488CBD6F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E7A766-DA65-1687-6873-5772F5FF0A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6A596B-7D16-C67D-339A-E4661966E78F}"/>
              </a:ext>
            </a:extLst>
          </p:cNvPr>
          <p:cNvSpPr>
            <a:spLocks noGrp="1"/>
          </p:cNvSpPr>
          <p:nvPr>
            <p:ph type="sldNum" sz="quarter" idx="5"/>
          </p:nvPr>
        </p:nvSpPr>
        <p:spPr/>
        <p:txBody>
          <a:bodyPr/>
          <a:lstStyle/>
          <a:p>
            <a:fld id="{C5CB39C3-7704-43B7-896D-E2F268455EEA}" type="slidenum">
              <a:rPr lang="en-US" smtClean="0"/>
              <a:t>49</a:t>
            </a:fld>
            <a:endParaRPr lang="en-US" dirty="0"/>
          </a:p>
        </p:txBody>
      </p:sp>
    </p:spTree>
    <p:extLst>
      <p:ext uri="{BB962C8B-B14F-4D97-AF65-F5344CB8AC3E}">
        <p14:creationId xmlns:p14="http://schemas.microsoft.com/office/powerpoint/2010/main" val="201931466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D3916-AA22-C334-EECE-7AD210808F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CE5DD5-12B3-3DCE-BBDD-22DD6A6008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E4B206-4C49-2066-25F0-FFFF59D2C4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897C18-9F6B-B66F-A47A-7B0E208987D7}"/>
              </a:ext>
            </a:extLst>
          </p:cNvPr>
          <p:cNvSpPr>
            <a:spLocks noGrp="1"/>
          </p:cNvSpPr>
          <p:nvPr>
            <p:ph type="sldNum" sz="quarter" idx="5"/>
          </p:nvPr>
        </p:nvSpPr>
        <p:spPr/>
        <p:txBody>
          <a:bodyPr/>
          <a:lstStyle/>
          <a:p>
            <a:fld id="{C5CB39C3-7704-43B7-896D-E2F268455EEA}" type="slidenum">
              <a:rPr lang="en-US" smtClean="0"/>
              <a:t>50</a:t>
            </a:fld>
            <a:endParaRPr lang="en-US" dirty="0"/>
          </a:p>
        </p:txBody>
      </p:sp>
    </p:spTree>
    <p:extLst>
      <p:ext uri="{BB962C8B-B14F-4D97-AF65-F5344CB8AC3E}">
        <p14:creationId xmlns:p14="http://schemas.microsoft.com/office/powerpoint/2010/main" val="156887362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7308E-AA91-B566-2EC7-7863BFCBB5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FAA054-9DB8-94BC-9F55-419E6E1036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DB3CD7-8C6F-4093-4BD5-6A1D1DD6D5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F082936-2D4E-46CE-AF2A-8497D0A6E819}"/>
              </a:ext>
            </a:extLst>
          </p:cNvPr>
          <p:cNvSpPr>
            <a:spLocks noGrp="1"/>
          </p:cNvSpPr>
          <p:nvPr>
            <p:ph type="sldNum" sz="quarter" idx="5"/>
          </p:nvPr>
        </p:nvSpPr>
        <p:spPr/>
        <p:txBody>
          <a:bodyPr/>
          <a:lstStyle/>
          <a:p>
            <a:fld id="{C5CB39C3-7704-43B7-896D-E2F268455EEA}" type="slidenum">
              <a:rPr lang="en-US" smtClean="0"/>
              <a:t>51</a:t>
            </a:fld>
            <a:endParaRPr lang="en-US" dirty="0"/>
          </a:p>
        </p:txBody>
      </p:sp>
    </p:spTree>
    <p:extLst>
      <p:ext uri="{BB962C8B-B14F-4D97-AF65-F5344CB8AC3E}">
        <p14:creationId xmlns:p14="http://schemas.microsoft.com/office/powerpoint/2010/main" val="20315531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C69B1-A8A4-D8D2-AD2F-4695F67C07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29875F-138B-70B2-C858-AA25A27502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D1D8E1-52E2-3173-8517-D4209AE74EC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EAB1E16-B586-CBD0-9BBE-8E01A1DAD6FC}"/>
              </a:ext>
            </a:extLst>
          </p:cNvPr>
          <p:cNvSpPr>
            <a:spLocks noGrp="1"/>
          </p:cNvSpPr>
          <p:nvPr>
            <p:ph type="sldNum" sz="quarter" idx="5"/>
          </p:nvPr>
        </p:nvSpPr>
        <p:spPr/>
        <p:txBody>
          <a:bodyPr/>
          <a:lstStyle/>
          <a:p>
            <a:fld id="{C5CB39C3-7704-43B7-896D-E2F268455EEA}" type="slidenum">
              <a:rPr lang="en-US" smtClean="0"/>
              <a:t>52</a:t>
            </a:fld>
            <a:endParaRPr lang="en-US" dirty="0"/>
          </a:p>
        </p:txBody>
      </p:sp>
    </p:spTree>
    <p:extLst>
      <p:ext uri="{BB962C8B-B14F-4D97-AF65-F5344CB8AC3E}">
        <p14:creationId xmlns:p14="http://schemas.microsoft.com/office/powerpoint/2010/main" val="23002838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5CD25-6879-BABB-DA89-327E3E24C5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E3AF7D-585D-9328-D6A5-B53B587EC8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A299DA-DB7D-2A98-3E63-AF9B12AC06C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045A82C-F606-504F-22C6-EE4BAC1D5C98}"/>
              </a:ext>
            </a:extLst>
          </p:cNvPr>
          <p:cNvSpPr>
            <a:spLocks noGrp="1"/>
          </p:cNvSpPr>
          <p:nvPr>
            <p:ph type="sldNum" sz="quarter" idx="5"/>
          </p:nvPr>
        </p:nvSpPr>
        <p:spPr/>
        <p:txBody>
          <a:bodyPr/>
          <a:lstStyle/>
          <a:p>
            <a:fld id="{C5CB39C3-7704-43B7-896D-E2F268455EEA}" type="slidenum">
              <a:rPr lang="en-US" smtClean="0"/>
              <a:t>53</a:t>
            </a:fld>
            <a:endParaRPr lang="en-US" dirty="0"/>
          </a:p>
        </p:txBody>
      </p:sp>
    </p:spTree>
    <p:extLst>
      <p:ext uri="{BB962C8B-B14F-4D97-AF65-F5344CB8AC3E}">
        <p14:creationId xmlns:p14="http://schemas.microsoft.com/office/powerpoint/2010/main" val="309395172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981B8-19BD-C713-57CF-B96CD0BF87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27E048-F569-5DFF-69A9-615273E5C8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3AFAFC-93C2-F0D0-303D-6BE60C7D71C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9DD61C-6381-84AA-BA94-4A574BF47CB2}"/>
              </a:ext>
            </a:extLst>
          </p:cNvPr>
          <p:cNvSpPr>
            <a:spLocks noGrp="1"/>
          </p:cNvSpPr>
          <p:nvPr>
            <p:ph type="sldNum" sz="quarter" idx="5"/>
          </p:nvPr>
        </p:nvSpPr>
        <p:spPr/>
        <p:txBody>
          <a:bodyPr/>
          <a:lstStyle/>
          <a:p>
            <a:fld id="{C5CB39C3-7704-43B7-896D-E2F268455EEA}" type="slidenum">
              <a:rPr lang="en-US" smtClean="0"/>
              <a:t>54</a:t>
            </a:fld>
            <a:endParaRPr lang="en-US" dirty="0"/>
          </a:p>
        </p:txBody>
      </p:sp>
    </p:spTree>
    <p:extLst>
      <p:ext uri="{BB962C8B-B14F-4D97-AF65-F5344CB8AC3E}">
        <p14:creationId xmlns:p14="http://schemas.microsoft.com/office/powerpoint/2010/main" val="124462030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616DE-8DA6-60E6-FA2B-F22CD59FAC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5DDB1B-9EE9-A3C1-1F68-E14894E93B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A7C16B-C8BF-BA44-F1FC-388C66DADB2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8E26BC1-7C6F-2646-B5D2-5D8A33A54015}"/>
              </a:ext>
            </a:extLst>
          </p:cNvPr>
          <p:cNvSpPr>
            <a:spLocks noGrp="1"/>
          </p:cNvSpPr>
          <p:nvPr>
            <p:ph type="sldNum" sz="quarter" idx="5"/>
          </p:nvPr>
        </p:nvSpPr>
        <p:spPr/>
        <p:txBody>
          <a:bodyPr/>
          <a:lstStyle/>
          <a:p>
            <a:fld id="{C5CB39C3-7704-43B7-896D-E2F268455EEA}" type="slidenum">
              <a:rPr lang="en-US" smtClean="0"/>
              <a:t>55</a:t>
            </a:fld>
            <a:endParaRPr lang="en-US" dirty="0"/>
          </a:p>
        </p:txBody>
      </p:sp>
    </p:spTree>
    <p:extLst>
      <p:ext uri="{BB962C8B-B14F-4D97-AF65-F5344CB8AC3E}">
        <p14:creationId xmlns:p14="http://schemas.microsoft.com/office/powerpoint/2010/main" val="42321162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9B023-DF23-63F1-9C0C-D3C64B4753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63CFBC-7E42-ABF4-DE3F-B9DCADF8DA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E3AB76-AF3B-7373-D930-0EDE029189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370353-03E7-476F-C1A0-10ECBF64D461}"/>
              </a:ext>
            </a:extLst>
          </p:cNvPr>
          <p:cNvSpPr>
            <a:spLocks noGrp="1"/>
          </p:cNvSpPr>
          <p:nvPr>
            <p:ph type="sldNum" sz="quarter" idx="5"/>
          </p:nvPr>
        </p:nvSpPr>
        <p:spPr/>
        <p:txBody>
          <a:bodyPr/>
          <a:lstStyle/>
          <a:p>
            <a:fld id="{C5CB39C3-7704-43B7-896D-E2F268455EEA}" type="slidenum">
              <a:rPr lang="en-US" smtClean="0"/>
              <a:t>56</a:t>
            </a:fld>
            <a:endParaRPr lang="en-US" dirty="0"/>
          </a:p>
        </p:txBody>
      </p:sp>
    </p:spTree>
    <p:extLst>
      <p:ext uri="{BB962C8B-B14F-4D97-AF65-F5344CB8AC3E}">
        <p14:creationId xmlns:p14="http://schemas.microsoft.com/office/powerpoint/2010/main" val="3053712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61A4F-AA27-A77A-8355-1429F0D877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317752-535B-1624-7367-A5DF98D8E9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7BB25E-0609-5703-76FD-3F18A58756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1243059-0FE0-5D61-3D8D-F4F83CDB3B18}"/>
              </a:ext>
            </a:extLst>
          </p:cNvPr>
          <p:cNvSpPr>
            <a:spLocks noGrp="1"/>
          </p:cNvSpPr>
          <p:nvPr>
            <p:ph type="sldNum" sz="quarter" idx="5"/>
          </p:nvPr>
        </p:nvSpPr>
        <p:spPr/>
        <p:txBody>
          <a:bodyPr/>
          <a:lstStyle/>
          <a:p>
            <a:fld id="{C5CB39C3-7704-43B7-896D-E2F268455EEA}" type="slidenum">
              <a:rPr lang="en-US" smtClean="0"/>
              <a:t>57</a:t>
            </a:fld>
            <a:endParaRPr lang="en-US" dirty="0"/>
          </a:p>
        </p:txBody>
      </p:sp>
    </p:spTree>
    <p:extLst>
      <p:ext uri="{BB962C8B-B14F-4D97-AF65-F5344CB8AC3E}">
        <p14:creationId xmlns:p14="http://schemas.microsoft.com/office/powerpoint/2010/main" val="222891479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4DF8F-B3F5-F347-7DE2-915B5AEB6F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84CC5E-240C-39F0-170C-E50963A545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7C3329-AACC-29A1-C99A-8D990A972EE3}"/>
              </a:ext>
            </a:extLst>
          </p:cNvPr>
          <p:cNvSpPr>
            <a:spLocks noGrp="1"/>
          </p:cNvSpPr>
          <p:nvPr>
            <p:ph type="body" idx="1"/>
          </p:nvPr>
        </p:nvSpPr>
        <p:spPr/>
        <p:txBody>
          <a:bodyPr/>
          <a:lstStyle/>
          <a:p>
            <a:r>
              <a:rPr lang="en-US" dirty="0"/>
              <a:t>Over a 93 year period, returns did increase with beta. </a:t>
            </a:r>
          </a:p>
          <a:p>
            <a:endParaRPr lang="en-US" dirty="0"/>
          </a:p>
          <a:p>
            <a:r>
              <a:rPr lang="en-US" dirty="0"/>
              <a:t>However, Portfolio 1 should have provided a risk premium of 0.49 x 11.7% = 5.7%. Instead, it earned a higher risk premium of 7.4%. </a:t>
            </a:r>
          </a:p>
          <a:p>
            <a:r>
              <a:rPr lang="en-US" dirty="0"/>
              <a:t>Portfolio 10 should have provided a risk premium of 1.56 x 11.7% = 18.3%. Instead, it earned a lower risk premium of 14.6%.</a:t>
            </a:r>
          </a:p>
        </p:txBody>
      </p:sp>
      <p:sp>
        <p:nvSpPr>
          <p:cNvPr id="4" name="Slide Number Placeholder 3">
            <a:extLst>
              <a:ext uri="{FF2B5EF4-FFF2-40B4-BE49-F238E27FC236}">
                <a16:creationId xmlns:a16="http://schemas.microsoft.com/office/drawing/2014/main" id="{5FCC4BE1-9D63-A0B6-09F6-CAAF0CF8114F}"/>
              </a:ext>
            </a:extLst>
          </p:cNvPr>
          <p:cNvSpPr>
            <a:spLocks noGrp="1"/>
          </p:cNvSpPr>
          <p:nvPr>
            <p:ph type="sldNum" sz="quarter" idx="5"/>
          </p:nvPr>
        </p:nvSpPr>
        <p:spPr/>
        <p:txBody>
          <a:bodyPr/>
          <a:lstStyle/>
          <a:p>
            <a:fld id="{C5CB39C3-7704-43B7-896D-E2F268455EEA}" type="slidenum">
              <a:rPr lang="en-US" smtClean="0"/>
              <a:t>58</a:t>
            </a:fld>
            <a:endParaRPr lang="en-US" dirty="0"/>
          </a:p>
        </p:txBody>
      </p:sp>
    </p:spTree>
    <p:extLst>
      <p:ext uri="{BB962C8B-B14F-4D97-AF65-F5344CB8AC3E}">
        <p14:creationId xmlns:p14="http://schemas.microsoft.com/office/powerpoint/2010/main" val="174167374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47FD8-0012-22F2-7831-BCE980AA63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A84B9E-120B-3B8B-514F-4241631B4B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BA2EF6-13B0-47A3-969C-4A4A579630A1}"/>
              </a:ext>
            </a:extLst>
          </p:cNvPr>
          <p:cNvSpPr>
            <a:spLocks noGrp="1"/>
          </p:cNvSpPr>
          <p:nvPr>
            <p:ph type="body" idx="1"/>
          </p:nvPr>
        </p:nvSpPr>
        <p:spPr/>
        <p:txBody>
          <a:bodyPr/>
          <a:lstStyle/>
          <a:p>
            <a:r>
              <a:rPr lang="en-US" dirty="0"/>
              <a:t>Line has become progressively “flatter” over the years.</a:t>
            </a:r>
          </a:p>
        </p:txBody>
      </p:sp>
      <p:sp>
        <p:nvSpPr>
          <p:cNvPr id="4" name="Slide Number Placeholder 3">
            <a:extLst>
              <a:ext uri="{FF2B5EF4-FFF2-40B4-BE49-F238E27FC236}">
                <a16:creationId xmlns:a16="http://schemas.microsoft.com/office/drawing/2014/main" id="{5A15108F-2606-CFCB-CCB1-8DC59926D500}"/>
              </a:ext>
            </a:extLst>
          </p:cNvPr>
          <p:cNvSpPr>
            <a:spLocks noGrp="1"/>
          </p:cNvSpPr>
          <p:nvPr>
            <p:ph type="sldNum" sz="quarter" idx="5"/>
          </p:nvPr>
        </p:nvSpPr>
        <p:spPr/>
        <p:txBody>
          <a:bodyPr/>
          <a:lstStyle/>
          <a:p>
            <a:fld id="{C5CB39C3-7704-43B7-896D-E2F268455EEA}" type="slidenum">
              <a:rPr lang="en-US" smtClean="0"/>
              <a:t>59</a:t>
            </a:fld>
            <a:endParaRPr lang="en-US" dirty="0"/>
          </a:p>
        </p:txBody>
      </p:sp>
    </p:spTree>
    <p:extLst>
      <p:ext uri="{BB962C8B-B14F-4D97-AF65-F5344CB8AC3E}">
        <p14:creationId xmlns:p14="http://schemas.microsoft.com/office/powerpoint/2010/main" val="295225067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03E5C-9DFF-2F57-3EC9-78C4872F72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25D6F7-C0F3-9F40-5DCC-D945AD1358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86E9A8-0A68-F3F5-12B2-A265D062C564}"/>
              </a:ext>
            </a:extLst>
          </p:cNvPr>
          <p:cNvSpPr>
            <a:spLocks noGrp="1"/>
          </p:cNvSpPr>
          <p:nvPr>
            <p:ph type="body" idx="1"/>
          </p:nvPr>
        </p:nvSpPr>
        <p:spPr/>
        <p:txBody>
          <a:bodyPr/>
          <a:lstStyle/>
          <a:p>
            <a:r>
              <a:rPr lang="en-US" dirty="0"/>
              <a:t>Line has become progressively “flatter” over the years.</a:t>
            </a:r>
          </a:p>
        </p:txBody>
      </p:sp>
      <p:sp>
        <p:nvSpPr>
          <p:cNvPr id="4" name="Slide Number Placeholder 3">
            <a:extLst>
              <a:ext uri="{FF2B5EF4-FFF2-40B4-BE49-F238E27FC236}">
                <a16:creationId xmlns:a16="http://schemas.microsoft.com/office/drawing/2014/main" id="{8AE14370-E181-7611-920C-4B34831CB59A}"/>
              </a:ext>
            </a:extLst>
          </p:cNvPr>
          <p:cNvSpPr>
            <a:spLocks noGrp="1"/>
          </p:cNvSpPr>
          <p:nvPr>
            <p:ph type="sldNum" sz="quarter" idx="5"/>
          </p:nvPr>
        </p:nvSpPr>
        <p:spPr/>
        <p:txBody>
          <a:bodyPr/>
          <a:lstStyle/>
          <a:p>
            <a:fld id="{C5CB39C3-7704-43B7-896D-E2F268455EEA}" type="slidenum">
              <a:rPr lang="en-US" smtClean="0"/>
              <a:t>60</a:t>
            </a:fld>
            <a:endParaRPr lang="en-US" dirty="0"/>
          </a:p>
        </p:txBody>
      </p:sp>
    </p:spTree>
    <p:extLst>
      <p:ext uri="{BB962C8B-B14F-4D97-AF65-F5344CB8AC3E}">
        <p14:creationId xmlns:p14="http://schemas.microsoft.com/office/powerpoint/2010/main" val="102577725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30D65-B975-165D-72F5-035EDEBCBD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E3D865-97AB-673D-D03C-3DC13B0BE8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BAFF10-2F5A-E0FC-9D4F-BD6FC08832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C152031-24E3-0C8B-9D07-FEAB216AABCB}"/>
              </a:ext>
            </a:extLst>
          </p:cNvPr>
          <p:cNvSpPr>
            <a:spLocks noGrp="1"/>
          </p:cNvSpPr>
          <p:nvPr>
            <p:ph type="sldNum" sz="quarter" idx="5"/>
          </p:nvPr>
        </p:nvSpPr>
        <p:spPr/>
        <p:txBody>
          <a:bodyPr/>
          <a:lstStyle/>
          <a:p>
            <a:fld id="{C5CB39C3-7704-43B7-896D-E2F268455EEA}" type="slidenum">
              <a:rPr lang="en-US" smtClean="0"/>
              <a:t>61</a:t>
            </a:fld>
            <a:endParaRPr lang="en-US" dirty="0"/>
          </a:p>
        </p:txBody>
      </p:sp>
    </p:spTree>
    <p:extLst>
      <p:ext uri="{BB962C8B-B14F-4D97-AF65-F5344CB8AC3E}">
        <p14:creationId xmlns:p14="http://schemas.microsoft.com/office/powerpoint/2010/main" val="194560214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E0B39-76C5-0097-62DF-D6A8221185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84027E-1CAF-A8A8-6386-3D6DC8F621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EEBF9E-DA24-C3CD-5464-35C320744D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070644-751C-4D9E-7DC4-4BEF184735F6}"/>
              </a:ext>
            </a:extLst>
          </p:cNvPr>
          <p:cNvSpPr>
            <a:spLocks noGrp="1"/>
          </p:cNvSpPr>
          <p:nvPr>
            <p:ph type="sldNum" sz="quarter" idx="5"/>
          </p:nvPr>
        </p:nvSpPr>
        <p:spPr/>
        <p:txBody>
          <a:bodyPr/>
          <a:lstStyle/>
          <a:p>
            <a:fld id="{C5CB39C3-7704-43B7-896D-E2F268455EEA}" type="slidenum">
              <a:rPr lang="en-US" smtClean="0"/>
              <a:t>62</a:t>
            </a:fld>
            <a:endParaRPr lang="en-US" dirty="0"/>
          </a:p>
        </p:txBody>
      </p:sp>
    </p:spTree>
    <p:extLst>
      <p:ext uri="{BB962C8B-B14F-4D97-AF65-F5344CB8AC3E}">
        <p14:creationId xmlns:p14="http://schemas.microsoft.com/office/powerpoint/2010/main" val="52894141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31543-9489-88BF-246A-7CD5C82CED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EDE8C7-9626-B0C0-34AF-C2E67A7D6B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7B9F74-D8B2-B885-0531-51E669B7FB3C}"/>
              </a:ext>
            </a:extLst>
          </p:cNvPr>
          <p:cNvSpPr>
            <a:spLocks noGrp="1"/>
          </p:cNvSpPr>
          <p:nvPr>
            <p:ph type="body" idx="1"/>
          </p:nvPr>
        </p:nvSpPr>
        <p:spPr/>
        <p:txBody>
          <a:bodyPr/>
          <a:lstStyle/>
          <a:p>
            <a:r>
              <a:rPr lang="en-US" dirty="0"/>
              <a:t>Line has become progressively “flatter” over the years.</a:t>
            </a:r>
          </a:p>
        </p:txBody>
      </p:sp>
      <p:sp>
        <p:nvSpPr>
          <p:cNvPr id="4" name="Slide Number Placeholder 3">
            <a:extLst>
              <a:ext uri="{FF2B5EF4-FFF2-40B4-BE49-F238E27FC236}">
                <a16:creationId xmlns:a16="http://schemas.microsoft.com/office/drawing/2014/main" id="{C92B97B3-B7B5-9A05-3A6A-42162C2FD269}"/>
              </a:ext>
            </a:extLst>
          </p:cNvPr>
          <p:cNvSpPr>
            <a:spLocks noGrp="1"/>
          </p:cNvSpPr>
          <p:nvPr>
            <p:ph type="sldNum" sz="quarter" idx="5"/>
          </p:nvPr>
        </p:nvSpPr>
        <p:spPr/>
        <p:txBody>
          <a:bodyPr/>
          <a:lstStyle/>
          <a:p>
            <a:fld id="{C5CB39C3-7704-43B7-896D-E2F268455EEA}" type="slidenum">
              <a:rPr lang="en-US" smtClean="0"/>
              <a:t>63</a:t>
            </a:fld>
            <a:endParaRPr lang="en-US" dirty="0"/>
          </a:p>
        </p:txBody>
      </p:sp>
    </p:spTree>
    <p:extLst>
      <p:ext uri="{BB962C8B-B14F-4D97-AF65-F5344CB8AC3E}">
        <p14:creationId xmlns:p14="http://schemas.microsoft.com/office/powerpoint/2010/main" val="23541904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91C5E-5490-945B-E3A2-BBEC301235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A92BF4-FA63-AA88-54E1-03DD806054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CCDBFE-9DCA-4121-9594-CC5906DC31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9FD0D72-75B3-D389-BDF1-B159870F3777}"/>
              </a:ext>
            </a:extLst>
          </p:cNvPr>
          <p:cNvSpPr>
            <a:spLocks noGrp="1"/>
          </p:cNvSpPr>
          <p:nvPr>
            <p:ph type="sldNum" sz="quarter" idx="5"/>
          </p:nvPr>
        </p:nvSpPr>
        <p:spPr/>
        <p:txBody>
          <a:bodyPr/>
          <a:lstStyle/>
          <a:p>
            <a:fld id="{C5CB39C3-7704-43B7-896D-E2F268455EEA}" type="slidenum">
              <a:rPr lang="en-US" smtClean="0"/>
              <a:t>64</a:t>
            </a:fld>
            <a:endParaRPr lang="en-US" dirty="0"/>
          </a:p>
        </p:txBody>
      </p:sp>
    </p:spTree>
    <p:extLst>
      <p:ext uri="{BB962C8B-B14F-4D97-AF65-F5344CB8AC3E}">
        <p14:creationId xmlns:p14="http://schemas.microsoft.com/office/powerpoint/2010/main" val="402666592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4FE91-3A2D-DCCC-ED3D-114F55EA94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A2F6D3-99D1-EC24-F7F3-38D662F692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D1F149-81CD-E6F9-49BA-634DC4C40ECD}"/>
              </a:ext>
            </a:extLst>
          </p:cNvPr>
          <p:cNvSpPr>
            <a:spLocks noGrp="1"/>
          </p:cNvSpPr>
          <p:nvPr>
            <p:ph type="body" idx="1"/>
          </p:nvPr>
        </p:nvSpPr>
        <p:spPr/>
        <p:txBody>
          <a:bodyPr/>
          <a:lstStyle/>
          <a:p>
            <a:r>
              <a:rPr lang="en-US" dirty="0"/>
              <a:t>Green line: value – growth</a:t>
            </a:r>
          </a:p>
          <a:p>
            <a:r>
              <a:rPr lang="en-US" dirty="0"/>
              <a:t>Red line: Small – big.</a:t>
            </a:r>
          </a:p>
        </p:txBody>
      </p:sp>
      <p:sp>
        <p:nvSpPr>
          <p:cNvPr id="4" name="Slide Number Placeholder 3">
            <a:extLst>
              <a:ext uri="{FF2B5EF4-FFF2-40B4-BE49-F238E27FC236}">
                <a16:creationId xmlns:a16="http://schemas.microsoft.com/office/drawing/2014/main" id="{D113C46C-55AE-F950-BE15-6812541E8661}"/>
              </a:ext>
            </a:extLst>
          </p:cNvPr>
          <p:cNvSpPr>
            <a:spLocks noGrp="1"/>
          </p:cNvSpPr>
          <p:nvPr>
            <p:ph type="sldNum" sz="quarter" idx="5"/>
          </p:nvPr>
        </p:nvSpPr>
        <p:spPr/>
        <p:txBody>
          <a:bodyPr/>
          <a:lstStyle/>
          <a:p>
            <a:fld id="{C5CB39C3-7704-43B7-896D-E2F268455EEA}" type="slidenum">
              <a:rPr lang="en-US" smtClean="0"/>
              <a:t>65</a:t>
            </a:fld>
            <a:endParaRPr lang="en-US" dirty="0"/>
          </a:p>
        </p:txBody>
      </p:sp>
    </p:spTree>
    <p:extLst>
      <p:ext uri="{BB962C8B-B14F-4D97-AF65-F5344CB8AC3E}">
        <p14:creationId xmlns:p14="http://schemas.microsoft.com/office/powerpoint/2010/main" val="254889101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BA04B-8776-2120-B31E-B8EA8C713F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C889B4-A405-E42B-38B4-495BC0405C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62F601-0759-6F1F-B048-CD7D31CE033C}"/>
              </a:ext>
            </a:extLst>
          </p:cNvPr>
          <p:cNvSpPr>
            <a:spLocks noGrp="1"/>
          </p:cNvSpPr>
          <p:nvPr>
            <p:ph type="body" idx="1"/>
          </p:nvPr>
        </p:nvSpPr>
        <p:spPr/>
        <p:txBody>
          <a:bodyPr/>
          <a:lstStyle/>
          <a:p>
            <a:r>
              <a:rPr lang="en-US" dirty="0"/>
              <a:t>Line has become progressively “flatter” over the years.</a:t>
            </a:r>
          </a:p>
        </p:txBody>
      </p:sp>
      <p:sp>
        <p:nvSpPr>
          <p:cNvPr id="4" name="Slide Number Placeholder 3">
            <a:extLst>
              <a:ext uri="{FF2B5EF4-FFF2-40B4-BE49-F238E27FC236}">
                <a16:creationId xmlns:a16="http://schemas.microsoft.com/office/drawing/2014/main" id="{F9C459F4-9CE6-980D-3A33-74F78A43EA52}"/>
              </a:ext>
            </a:extLst>
          </p:cNvPr>
          <p:cNvSpPr>
            <a:spLocks noGrp="1"/>
          </p:cNvSpPr>
          <p:nvPr>
            <p:ph type="sldNum" sz="quarter" idx="5"/>
          </p:nvPr>
        </p:nvSpPr>
        <p:spPr/>
        <p:txBody>
          <a:bodyPr/>
          <a:lstStyle/>
          <a:p>
            <a:fld id="{C5CB39C3-7704-43B7-896D-E2F268455EEA}" type="slidenum">
              <a:rPr lang="en-US" smtClean="0"/>
              <a:t>66</a:t>
            </a:fld>
            <a:endParaRPr lang="en-US" dirty="0"/>
          </a:p>
        </p:txBody>
      </p:sp>
    </p:spTree>
    <p:extLst>
      <p:ext uri="{BB962C8B-B14F-4D97-AF65-F5344CB8AC3E}">
        <p14:creationId xmlns:p14="http://schemas.microsoft.com/office/powerpoint/2010/main" val="93270403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CB374-359E-A74A-3D6B-B43D043559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832897-0115-3580-6E41-6C1634CED7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0CA919-8AE7-413D-331C-1DB6EED9C5C0}"/>
              </a:ext>
            </a:extLst>
          </p:cNvPr>
          <p:cNvSpPr>
            <a:spLocks noGrp="1"/>
          </p:cNvSpPr>
          <p:nvPr>
            <p:ph type="body" idx="1"/>
          </p:nvPr>
        </p:nvSpPr>
        <p:spPr/>
        <p:txBody>
          <a:bodyPr/>
          <a:lstStyle/>
          <a:p>
            <a:r>
              <a:rPr lang="en-US" dirty="0"/>
              <a:t>Line has become progressively “flatter” over the years.</a:t>
            </a:r>
          </a:p>
        </p:txBody>
      </p:sp>
      <p:sp>
        <p:nvSpPr>
          <p:cNvPr id="4" name="Slide Number Placeholder 3">
            <a:extLst>
              <a:ext uri="{FF2B5EF4-FFF2-40B4-BE49-F238E27FC236}">
                <a16:creationId xmlns:a16="http://schemas.microsoft.com/office/drawing/2014/main" id="{8B4871FB-9662-A797-9C70-5257784C5D10}"/>
              </a:ext>
            </a:extLst>
          </p:cNvPr>
          <p:cNvSpPr>
            <a:spLocks noGrp="1"/>
          </p:cNvSpPr>
          <p:nvPr>
            <p:ph type="sldNum" sz="quarter" idx="5"/>
          </p:nvPr>
        </p:nvSpPr>
        <p:spPr/>
        <p:txBody>
          <a:bodyPr/>
          <a:lstStyle/>
          <a:p>
            <a:fld id="{C5CB39C3-7704-43B7-896D-E2F268455EEA}" type="slidenum">
              <a:rPr lang="en-US" smtClean="0"/>
              <a:t>67</a:t>
            </a:fld>
            <a:endParaRPr lang="en-US" dirty="0"/>
          </a:p>
        </p:txBody>
      </p:sp>
    </p:spTree>
    <p:extLst>
      <p:ext uri="{BB962C8B-B14F-4D97-AF65-F5344CB8AC3E}">
        <p14:creationId xmlns:p14="http://schemas.microsoft.com/office/powerpoint/2010/main" val="383968662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F1A1D-FBBB-531A-EDF6-427A13251F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E27F8C-5E1F-AE6D-791B-C4D8F954AA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B679BA-BAD4-9772-9DB8-A1487D949E42}"/>
              </a:ext>
            </a:extLst>
          </p:cNvPr>
          <p:cNvSpPr>
            <a:spLocks noGrp="1"/>
          </p:cNvSpPr>
          <p:nvPr>
            <p:ph type="body" idx="1"/>
          </p:nvPr>
        </p:nvSpPr>
        <p:spPr/>
        <p:txBody>
          <a:bodyPr/>
          <a:lstStyle/>
          <a:p>
            <a:r>
              <a:rPr lang="en-US" dirty="0"/>
              <a:t>NB: APT models are thus termed “factor models” in Finance.</a:t>
            </a:r>
          </a:p>
          <a:p>
            <a:endParaRPr lang="en-US" dirty="0"/>
          </a:p>
        </p:txBody>
      </p:sp>
      <p:sp>
        <p:nvSpPr>
          <p:cNvPr id="4" name="Slide Number Placeholder 3">
            <a:extLst>
              <a:ext uri="{FF2B5EF4-FFF2-40B4-BE49-F238E27FC236}">
                <a16:creationId xmlns:a16="http://schemas.microsoft.com/office/drawing/2014/main" id="{9DD99651-0CA2-1229-7056-395E8D61ADDF}"/>
              </a:ext>
            </a:extLst>
          </p:cNvPr>
          <p:cNvSpPr>
            <a:spLocks noGrp="1"/>
          </p:cNvSpPr>
          <p:nvPr>
            <p:ph type="sldNum" sz="quarter" idx="5"/>
          </p:nvPr>
        </p:nvSpPr>
        <p:spPr/>
        <p:txBody>
          <a:bodyPr/>
          <a:lstStyle/>
          <a:p>
            <a:fld id="{C5CB39C3-7704-43B7-896D-E2F268455EEA}" type="slidenum">
              <a:rPr lang="en-US" smtClean="0"/>
              <a:t>68</a:t>
            </a:fld>
            <a:endParaRPr lang="en-US" dirty="0"/>
          </a:p>
        </p:txBody>
      </p:sp>
    </p:spTree>
    <p:extLst>
      <p:ext uri="{BB962C8B-B14F-4D97-AF65-F5344CB8AC3E}">
        <p14:creationId xmlns:p14="http://schemas.microsoft.com/office/powerpoint/2010/main" val="162064598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3DE16-0692-A2E2-B42F-FFECF01271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C5B845-BC92-B34A-EE93-AAA13210D3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2302AF-38A0-025E-C126-5E97E3794162}"/>
              </a:ext>
            </a:extLst>
          </p:cNvPr>
          <p:cNvSpPr>
            <a:spLocks noGrp="1"/>
          </p:cNvSpPr>
          <p:nvPr>
            <p:ph type="body" idx="1"/>
          </p:nvPr>
        </p:nvSpPr>
        <p:spPr/>
        <p:txBody>
          <a:bodyPr/>
          <a:lstStyle/>
          <a:p>
            <a:r>
              <a:rPr lang="en-US" dirty="0"/>
              <a:t>NB: APT models are thus termed “factor models” in Finance.</a:t>
            </a:r>
          </a:p>
          <a:p>
            <a:endParaRPr lang="en-US" dirty="0"/>
          </a:p>
        </p:txBody>
      </p:sp>
      <p:sp>
        <p:nvSpPr>
          <p:cNvPr id="4" name="Slide Number Placeholder 3">
            <a:extLst>
              <a:ext uri="{FF2B5EF4-FFF2-40B4-BE49-F238E27FC236}">
                <a16:creationId xmlns:a16="http://schemas.microsoft.com/office/drawing/2014/main" id="{E94D34BD-B480-8CCA-6117-A134CED66189}"/>
              </a:ext>
            </a:extLst>
          </p:cNvPr>
          <p:cNvSpPr>
            <a:spLocks noGrp="1"/>
          </p:cNvSpPr>
          <p:nvPr>
            <p:ph type="sldNum" sz="quarter" idx="5"/>
          </p:nvPr>
        </p:nvSpPr>
        <p:spPr/>
        <p:txBody>
          <a:bodyPr/>
          <a:lstStyle/>
          <a:p>
            <a:fld id="{C5CB39C3-7704-43B7-896D-E2F268455EEA}" type="slidenum">
              <a:rPr lang="en-US" smtClean="0"/>
              <a:t>69</a:t>
            </a:fld>
            <a:endParaRPr lang="en-US" dirty="0"/>
          </a:p>
        </p:txBody>
      </p:sp>
    </p:spTree>
    <p:extLst>
      <p:ext uri="{BB962C8B-B14F-4D97-AF65-F5344CB8AC3E}">
        <p14:creationId xmlns:p14="http://schemas.microsoft.com/office/powerpoint/2010/main" val="280716672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C4C39-9FB3-847B-9FE5-6AF9493293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7A62A0-8933-634F-E5B5-AE7FBFD877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99B8E5-7A29-430E-CF50-3D5D10B23DBA}"/>
              </a:ext>
            </a:extLst>
          </p:cNvPr>
          <p:cNvSpPr>
            <a:spLocks noGrp="1"/>
          </p:cNvSpPr>
          <p:nvPr>
            <p:ph type="body" idx="1"/>
          </p:nvPr>
        </p:nvSpPr>
        <p:spPr/>
        <p:txBody>
          <a:bodyPr/>
          <a:lstStyle/>
          <a:p>
            <a:r>
              <a:rPr lang="en-US" dirty="0"/>
              <a:t>NB: APT models are thus termed “factor models” in Finance.</a:t>
            </a:r>
          </a:p>
          <a:p>
            <a:endParaRPr lang="en-US" dirty="0"/>
          </a:p>
        </p:txBody>
      </p:sp>
      <p:sp>
        <p:nvSpPr>
          <p:cNvPr id="4" name="Slide Number Placeholder 3">
            <a:extLst>
              <a:ext uri="{FF2B5EF4-FFF2-40B4-BE49-F238E27FC236}">
                <a16:creationId xmlns:a16="http://schemas.microsoft.com/office/drawing/2014/main" id="{36F9ED32-1B55-4E0F-612C-4295960E1356}"/>
              </a:ext>
            </a:extLst>
          </p:cNvPr>
          <p:cNvSpPr>
            <a:spLocks noGrp="1"/>
          </p:cNvSpPr>
          <p:nvPr>
            <p:ph type="sldNum" sz="quarter" idx="5"/>
          </p:nvPr>
        </p:nvSpPr>
        <p:spPr/>
        <p:txBody>
          <a:bodyPr/>
          <a:lstStyle/>
          <a:p>
            <a:fld id="{C5CB39C3-7704-43B7-896D-E2F268455EEA}" type="slidenum">
              <a:rPr lang="en-US" smtClean="0"/>
              <a:t>70</a:t>
            </a:fld>
            <a:endParaRPr lang="en-US" dirty="0"/>
          </a:p>
        </p:txBody>
      </p:sp>
    </p:spTree>
    <p:extLst>
      <p:ext uri="{BB962C8B-B14F-4D97-AF65-F5344CB8AC3E}">
        <p14:creationId xmlns:p14="http://schemas.microsoft.com/office/powerpoint/2010/main" val="115040643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08A00-209C-0661-09BF-62483F2ABA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468163-A287-03CF-60DF-DBE14C3557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3DF1B3-C85E-2142-32C6-D7EE87AF8323}"/>
              </a:ext>
            </a:extLst>
          </p:cNvPr>
          <p:cNvSpPr>
            <a:spLocks noGrp="1"/>
          </p:cNvSpPr>
          <p:nvPr>
            <p:ph type="body" idx="1"/>
          </p:nvPr>
        </p:nvSpPr>
        <p:spPr/>
        <p:txBody>
          <a:bodyPr/>
          <a:lstStyle/>
          <a:p>
            <a:r>
              <a:rPr lang="en-US" dirty="0"/>
              <a:t>NB: APT models are thus termed “factor models” in Finance.</a:t>
            </a:r>
          </a:p>
          <a:p>
            <a:br>
              <a:rPr lang="en-US" dirty="0"/>
            </a:br>
            <a:r>
              <a:rPr lang="en-US" dirty="0"/>
              <a:t>If a company has High Book Value (lots of factories, inventory, cash) but a Low Market Price, the ratio is high. If a company has Low Book Value but a High Market Price (like a tech startup with few assets but a huge stock price), the ratio is low.</a:t>
            </a:r>
          </a:p>
        </p:txBody>
      </p:sp>
      <p:sp>
        <p:nvSpPr>
          <p:cNvPr id="4" name="Slide Number Placeholder 3">
            <a:extLst>
              <a:ext uri="{FF2B5EF4-FFF2-40B4-BE49-F238E27FC236}">
                <a16:creationId xmlns:a16="http://schemas.microsoft.com/office/drawing/2014/main" id="{B357331B-BC21-577F-8863-71132FA679CF}"/>
              </a:ext>
            </a:extLst>
          </p:cNvPr>
          <p:cNvSpPr>
            <a:spLocks noGrp="1"/>
          </p:cNvSpPr>
          <p:nvPr>
            <p:ph type="sldNum" sz="quarter" idx="5"/>
          </p:nvPr>
        </p:nvSpPr>
        <p:spPr/>
        <p:txBody>
          <a:bodyPr/>
          <a:lstStyle/>
          <a:p>
            <a:fld id="{C5CB39C3-7704-43B7-896D-E2F268455EEA}" type="slidenum">
              <a:rPr lang="en-US" smtClean="0"/>
              <a:t>71</a:t>
            </a:fld>
            <a:endParaRPr lang="en-US" dirty="0"/>
          </a:p>
        </p:txBody>
      </p:sp>
    </p:spTree>
    <p:extLst>
      <p:ext uri="{BB962C8B-B14F-4D97-AF65-F5344CB8AC3E}">
        <p14:creationId xmlns:p14="http://schemas.microsoft.com/office/powerpoint/2010/main" val="263536907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39306-50A7-7575-0852-73B3156CAB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6C1A31-F463-D719-9A3E-5B08474993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878C78-25D5-58DD-0E9E-C1F32C5AF6EC}"/>
              </a:ext>
            </a:extLst>
          </p:cNvPr>
          <p:cNvSpPr>
            <a:spLocks noGrp="1"/>
          </p:cNvSpPr>
          <p:nvPr>
            <p:ph type="body" idx="1"/>
          </p:nvPr>
        </p:nvSpPr>
        <p:spPr/>
        <p:txBody>
          <a:bodyPr/>
          <a:lstStyle/>
          <a:p>
            <a:r>
              <a:rPr lang="en-US" dirty="0"/>
              <a:t>NB: APT models are thus termed “factor models” in Finance.</a:t>
            </a:r>
          </a:p>
          <a:p>
            <a:endParaRPr lang="en-US" dirty="0"/>
          </a:p>
        </p:txBody>
      </p:sp>
      <p:sp>
        <p:nvSpPr>
          <p:cNvPr id="4" name="Slide Number Placeholder 3">
            <a:extLst>
              <a:ext uri="{FF2B5EF4-FFF2-40B4-BE49-F238E27FC236}">
                <a16:creationId xmlns:a16="http://schemas.microsoft.com/office/drawing/2014/main" id="{DC2CCA33-89B6-1DBD-972A-3CDB34AE93CA}"/>
              </a:ext>
            </a:extLst>
          </p:cNvPr>
          <p:cNvSpPr>
            <a:spLocks noGrp="1"/>
          </p:cNvSpPr>
          <p:nvPr>
            <p:ph type="sldNum" sz="quarter" idx="5"/>
          </p:nvPr>
        </p:nvSpPr>
        <p:spPr/>
        <p:txBody>
          <a:bodyPr/>
          <a:lstStyle/>
          <a:p>
            <a:fld id="{C5CB39C3-7704-43B7-896D-E2F268455EEA}" type="slidenum">
              <a:rPr lang="en-US" smtClean="0"/>
              <a:t>72</a:t>
            </a:fld>
            <a:endParaRPr lang="en-US" dirty="0"/>
          </a:p>
        </p:txBody>
      </p:sp>
    </p:spTree>
    <p:extLst>
      <p:ext uri="{BB962C8B-B14F-4D97-AF65-F5344CB8AC3E}">
        <p14:creationId xmlns:p14="http://schemas.microsoft.com/office/powerpoint/2010/main" val="277070069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1496F-47BE-EEBD-5B24-4B576F6BBD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0811C8-0789-3735-102A-E4F38E28BD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CE7CB7-73F8-BEEE-FC24-28975B901DB2}"/>
              </a:ext>
            </a:extLst>
          </p:cNvPr>
          <p:cNvSpPr>
            <a:spLocks noGrp="1"/>
          </p:cNvSpPr>
          <p:nvPr>
            <p:ph type="body" idx="1"/>
          </p:nvPr>
        </p:nvSpPr>
        <p:spPr/>
        <p:txBody>
          <a:bodyPr/>
          <a:lstStyle/>
          <a:p>
            <a:r>
              <a:rPr lang="en-US" dirty="0"/>
              <a:t>NB: APT models are thus termed “factor models” in Finance.</a:t>
            </a:r>
          </a:p>
          <a:p>
            <a:endParaRPr lang="en-US" dirty="0"/>
          </a:p>
        </p:txBody>
      </p:sp>
      <p:sp>
        <p:nvSpPr>
          <p:cNvPr id="4" name="Slide Number Placeholder 3">
            <a:extLst>
              <a:ext uri="{FF2B5EF4-FFF2-40B4-BE49-F238E27FC236}">
                <a16:creationId xmlns:a16="http://schemas.microsoft.com/office/drawing/2014/main" id="{9FCD07F7-7BAB-B43F-5196-DA938FF6489E}"/>
              </a:ext>
            </a:extLst>
          </p:cNvPr>
          <p:cNvSpPr>
            <a:spLocks noGrp="1"/>
          </p:cNvSpPr>
          <p:nvPr>
            <p:ph type="sldNum" sz="quarter" idx="5"/>
          </p:nvPr>
        </p:nvSpPr>
        <p:spPr/>
        <p:txBody>
          <a:bodyPr/>
          <a:lstStyle/>
          <a:p>
            <a:fld id="{C5CB39C3-7704-43B7-896D-E2F268455EEA}" type="slidenum">
              <a:rPr lang="en-US" smtClean="0"/>
              <a:t>73</a:t>
            </a:fld>
            <a:endParaRPr lang="en-US" dirty="0"/>
          </a:p>
        </p:txBody>
      </p:sp>
    </p:spTree>
    <p:extLst>
      <p:ext uri="{BB962C8B-B14F-4D97-AF65-F5344CB8AC3E}">
        <p14:creationId xmlns:p14="http://schemas.microsoft.com/office/powerpoint/2010/main" val="118544618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0FB22-C17A-C104-1F9F-05520D58B6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C5E61B-229B-72EF-E33C-E3A57CA5D5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099E5E-4854-58A5-B99D-A141A6EDA1B8}"/>
              </a:ext>
            </a:extLst>
          </p:cNvPr>
          <p:cNvSpPr>
            <a:spLocks noGrp="1"/>
          </p:cNvSpPr>
          <p:nvPr>
            <p:ph type="body" idx="1"/>
          </p:nvPr>
        </p:nvSpPr>
        <p:spPr/>
        <p:txBody>
          <a:bodyPr/>
          <a:lstStyle/>
          <a:p>
            <a:r>
              <a:rPr lang="en-US" dirty="0"/>
              <a:t>NB: This is a returns chart over time. DFUS often beats VTI isn't just because it </a:t>
            </a:r>
            <a:r>
              <a:rPr lang="en-US"/>
              <a:t>buys "Small</a:t>
            </a:r>
            <a:r>
              <a:rPr lang="en-US" dirty="0"/>
              <a:t>" stocks; </a:t>
            </a:r>
            <a:r>
              <a:rPr lang="en-US"/>
              <a:t>but rather </a:t>
            </a:r>
            <a:r>
              <a:rPr lang="en-US" dirty="0"/>
              <a:t>because it avoids "Bad" Small stocks.</a:t>
            </a:r>
          </a:p>
        </p:txBody>
      </p:sp>
      <p:sp>
        <p:nvSpPr>
          <p:cNvPr id="4" name="Slide Number Placeholder 3">
            <a:extLst>
              <a:ext uri="{FF2B5EF4-FFF2-40B4-BE49-F238E27FC236}">
                <a16:creationId xmlns:a16="http://schemas.microsoft.com/office/drawing/2014/main" id="{7DA2A183-651E-8111-9BCC-0BD2CDC35E8B}"/>
              </a:ext>
            </a:extLst>
          </p:cNvPr>
          <p:cNvSpPr>
            <a:spLocks noGrp="1"/>
          </p:cNvSpPr>
          <p:nvPr>
            <p:ph type="sldNum" sz="quarter" idx="5"/>
          </p:nvPr>
        </p:nvSpPr>
        <p:spPr/>
        <p:txBody>
          <a:bodyPr/>
          <a:lstStyle/>
          <a:p>
            <a:fld id="{C5CB39C3-7704-43B7-896D-E2F268455EEA}" type="slidenum">
              <a:rPr lang="en-US" smtClean="0"/>
              <a:t>74</a:t>
            </a:fld>
            <a:endParaRPr lang="en-US" dirty="0"/>
          </a:p>
        </p:txBody>
      </p:sp>
    </p:spTree>
    <p:extLst>
      <p:ext uri="{BB962C8B-B14F-4D97-AF65-F5344CB8AC3E}">
        <p14:creationId xmlns:p14="http://schemas.microsoft.com/office/powerpoint/2010/main" val="190659898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CB39C3-7704-43B7-896D-E2F268455EEA}" type="slidenum">
              <a:rPr lang="en-US" smtClean="0"/>
              <a:t>75</a:t>
            </a:fld>
            <a:endParaRPr lang="en-US" dirty="0"/>
          </a:p>
        </p:txBody>
      </p:sp>
    </p:spTree>
    <p:extLst>
      <p:ext uri="{BB962C8B-B14F-4D97-AF65-F5344CB8AC3E}">
        <p14:creationId xmlns:p14="http://schemas.microsoft.com/office/powerpoint/2010/main" val="23854739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C9AB8A9-18BE-4EDF-90DD-E48A588FE9E1}" type="datetime1">
              <a:rPr lang="en-US" smtClean="0"/>
              <a:t>2/19/2026</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7128DA7F-F6FE-453F-B8BB-1900E7257DA6}" type="slidenum">
              <a:rPr lang="en-US" smtClean="0"/>
              <a:t>‹#›</a:t>
            </a:fld>
            <a:endParaRPr lang="en-US" dirty="0"/>
          </a:p>
        </p:txBody>
      </p:sp>
    </p:spTree>
    <p:extLst>
      <p:ext uri="{BB962C8B-B14F-4D97-AF65-F5344CB8AC3E}">
        <p14:creationId xmlns:p14="http://schemas.microsoft.com/office/powerpoint/2010/main" val="726799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466308-2A9A-43A3-8189-DAED754C8691}" type="datetime1">
              <a:rPr lang="en-US" smtClean="0"/>
              <a:t>2/19/2026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7128DA7F-F6FE-453F-B8BB-1900E7257DA6}" type="slidenum">
              <a:rPr lang="en-US" smtClean="0"/>
              <a:t>‹#›</a:t>
            </a:fld>
            <a:endParaRPr lang="en-US" dirty="0"/>
          </a:p>
        </p:txBody>
      </p:sp>
    </p:spTree>
    <p:extLst>
      <p:ext uri="{BB962C8B-B14F-4D97-AF65-F5344CB8AC3E}">
        <p14:creationId xmlns:p14="http://schemas.microsoft.com/office/powerpoint/2010/main" val="4048935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FC51178D-1D9D-49FF-BA4D-77D5F3F2ABE7}" type="datetime1">
              <a:rPr lang="en-US" smtClean="0"/>
              <a:t>2/19/2026</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7128DA7F-F6FE-453F-B8BB-1900E7257DA6}" type="slidenum">
              <a:rPr lang="en-US" smtClean="0"/>
              <a:t>‹#›</a:t>
            </a:fld>
            <a:endParaRPr lang="en-US" dirty="0"/>
          </a:p>
        </p:txBody>
      </p:sp>
    </p:spTree>
    <p:extLst>
      <p:ext uri="{BB962C8B-B14F-4D97-AF65-F5344CB8AC3E}">
        <p14:creationId xmlns:p14="http://schemas.microsoft.com/office/powerpoint/2010/main" val="2720960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A73D5F-7352-4D75-84BB-BEEE96694360}" type="datetime1">
              <a:rPr lang="en-US" smtClean="0"/>
              <a:t>2/19/2026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28DA7F-F6FE-453F-B8BB-1900E7257DA6}" type="slidenum">
              <a:rPr lang="en-US" smtClean="0"/>
              <a:t>‹#›</a:t>
            </a:fld>
            <a:endParaRPr lang="en-US" dirty="0"/>
          </a:p>
        </p:txBody>
      </p:sp>
    </p:spTree>
    <p:extLst>
      <p:ext uri="{BB962C8B-B14F-4D97-AF65-F5344CB8AC3E}">
        <p14:creationId xmlns:p14="http://schemas.microsoft.com/office/powerpoint/2010/main" val="2966541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3AEC2FA-EF00-4A47-8C60-11D9B66273AB}" type="datetime1">
              <a:rPr lang="en-US" smtClean="0"/>
              <a:t>2/19/2026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28DA7F-F6FE-453F-B8BB-1900E7257DA6}" type="slidenum">
              <a:rPr lang="en-US" smtClean="0"/>
              <a:t>‹#›</a:t>
            </a:fld>
            <a:endParaRPr lang="en-US" dirty="0"/>
          </a:p>
        </p:txBody>
      </p:sp>
    </p:spTree>
    <p:extLst>
      <p:ext uri="{BB962C8B-B14F-4D97-AF65-F5344CB8AC3E}">
        <p14:creationId xmlns:p14="http://schemas.microsoft.com/office/powerpoint/2010/main" val="3481626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9C03762-E4E4-41FB-87AC-4875A8A25370}" type="datetime1">
              <a:rPr lang="en-US" smtClean="0"/>
              <a:t>2/19/2026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28DA7F-F6FE-453F-B8BB-1900E7257DA6}" type="slidenum">
              <a:rPr lang="en-US" smtClean="0"/>
              <a:t>‹#›</a:t>
            </a:fld>
            <a:endParaRPr lang="en-US" dirty="0"/>
          </a:p>
        </p:txBody>
      </p:sp>
    </p:spTree>
    <p:extLst>
      <p:ext uri="{BB962C8B-B14F-4D97-AF65-F5344CB8AC3E}">
        <p14:creationId xmlns:p14="http://schemas.microsoft.com/office/powerpoint/2010/main" val="463067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3153EE-997E-48D6-BC05-B28D307B015C}" type="datetime1">
              <a:rPr lang="en-US" smtClean="0"/>
              <a:t>2/19/2026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28DA7F-F6FE-453F-B8BB-1900E7257DA6}" type="slidenum">
              <a:rPr lang="en-US" smtClean="0"/>
              <a:t>‹#›</a:t>
            </a:fld>
            <a:endParaRPr lang="en-US" dirty="0"/>
          </a:p>
        </p:txBody>
      </p:sp>
    </p:spTree>
    <p:extLst>
      <p:ext uri="{BB962C8B-B14F-4D97-AF65-F5344CB8AC3E}">
        <p14:creationId xmlns:p14="http://schemas.microsoft.com/office/powerpoint/2010/main" val="1216849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E67CB83A-8CDA-4EB5-9F88-80628B7C644C}" type="datetime1">
              <a:rPr lang="en-US" smtClean="0"/>
              <a:t>2/19/2026</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7128DA7F-F6FE-453F-B8BB-1900E7257DA6}" type="slidenum">
              <a:rPr lang="en-US" smtClean="0"/>
              <a:t>‹#›</a:t>
            </a:fld>
            <a:endParaRPr lang="en-US" dirty="0"/>
          </a:p>
        </p:txBody>
      </p:sp>
    </p:spTree>
    <p:extLst>
      <p:ext uri="{BB962C8B-B14F-4D97-AF65-F5344CB8AC3E}">
        <p14:creationId xmlns:p14="http://schemas.microsoft.com/office/powerpoint/2010/main" val="2399112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2FEB533-51F5-4A09-A69B-BDA5FA92A366}" type="datetime1">
              <a:rPr lang="en-US" smtClean="0"/>
              <a:t>2/19/2026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28DA7F-F6FE-453F-B8BB-1900E7257DA6}" type="slidenum">
              <a:rPr lang="en-US" smtClean="0"/>
              <a:t>‹#›</a:t>
            </a:fld>
            <a:endParaRPr lang="en-US" dirty="0"/>
          </a:p>
        </p:txBody>
      </p:sp>
    </p:spTree>
    <p:extLst>
      <p:ext uri="{BB962C8B-B14F-4D97-AF65-F5344CB8AC3E}">
        <p14:creationId xmlns:p14="http://schemas.microsoft.com/office/powerpoint/2010/main" val="3342073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C11933-86B0-441A-B639-BD29FDFEFE70}" type="datetime1">
              <a:rPr lang="en-US" smtClean="0"/>
              <a:t>2/19/2026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28DA7F-F6FE-453F-B8BB-1900E7257DA6}" type="slidenum">
              <a:rPr lang="en-US" smtClean="0"/>
              <a:t>‹#›</a:t>
            </a:fld>
            <a:endParaRPr lang="en-US" dirty="0"/>
          </a:p>
        </p:txBody>
      </p:sp>
    </p:spTree>
    <p:extLst>
      <p:ext uri="{BB962C8B-B14F-4D97-AF65-F5344CB8AC3E}">
        <p14:creationId xmlns:p14="http://schemas.microsoft.com/office/powerpoint/2010/main" val="3290213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74662F02-AFBF-41E7-AC4B-D00C212D7A74}" type="datetime1">
              <a:rPr lang="en-US" smtClean="0"/>
              <a:t>2/19/2026</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7128DA7F-F6FE-453F-B8BB-1900E7257DA6}" type="slidenum">
              <a:rPr lang="en-US" smtClean="0"/>
              <a:t>‹#›</a:t>
            </a:fld>
            <a:endParaRPr lang="en-US" dirty="0"/>
          </a:p>
        </p:txBody>
      </p:sp>
    </p:spTree>
    <p:extLst>
      <p:ext uri="{BB962C8B-B14F-4D97-AF65-F5344CB8AC3E}">
        <p14:creationId xmlns:p14="http://schemas.microsoft.com/office/powerpoint/2010/main" val="37293319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One Main Placeholder">
    <p:spTree>
      <p:nvGrpSpPr>
        <p:cNvPr id="1" name=""/>
        <p:cNvGrpSpPr/>
        <p:nvPr/>
      </p:nvGrpSpPr>
      <p:grpSpPr>
        <a:xfrm>
          <a:off x="0" y="0"/>
          <a:ext cx="0" cy="0"/>
          <a:chOff x="0" y="0"/>
          <a:chExt cx="0" cy="0"/>
        </a:xfrm>
      </p:grpSpPr>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1276710"/>
            <a:ext cx="112776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Appendix Link">
            <a:extLst>
              <a:ext uri="{FF2B5EF4-FFF2-40B4-BE49-F238E27FC236}">
                <a16:creationId xmlns:a16="http://schemas.microsoft.com/office/drawing/2014/main" id="{B99614B3-68E1-0DE1-8128-450F1A4F3729}"/>
              </a:ext>
            </a:extLst>
          </p:cNvPr>
          <p:cNvSpPr>
            <a:spLocks noGrp="1"/>
          </p:cNvSpPr>
          <p:nvPr>
            <p:ph type="body" sz="quarter" idx="14" hasCustomPrompt="1"/>
          </p:nvPr>
        </p:nvSpPr>
        <p:spPr>
          <a:xfrm>
            <a:off x="4498848" y="6336792"/>
            <a:ext cx="3206496" cy="192024"/>
          </a:xfrm>
        </p:spPr>
        <p:txBody>
          <a:bodyPr anchor="ctr">
            <a:noAutofit/>
          </a:bodyPr>
          <a:lstStyle>
            <a:lvl1pPr algn="ctr">
              <a:defRPr sz="900"/>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10" name="Image Credit">
            <a:extLst>
              <a:ext uri="{FF2B5EF4-FFF2-40B4-BE49-F238E27FC236}">
                <a16:creationId xmlns:a16="http://schemas.microsoft.com/office/drawing/2014/main" id="{01A60C2A-770F-089E-ED18-3A2EE77616FE}"/>
              </a:ext>
            </a:extLst>
          </p:cNvPr>
          <p:cNvSpPr>
            <a:spLocks noGrp="1"/>
          </p:cNvSpPr>
          <p:nvPr>
            <p:ph type="body" sz="quarter" idx="15" hasCustomPrompt="1"/>
          </p:nvPr>
        </p:nvSpPr>
        <p:spPr>
          <a:xfrm>
            <a:off x="2082800" y="6684264"/>
            <a:ext cx="9296400"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3283422053"/>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457200" y="304801"/>
            <a:ext cx="112776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1276710"/>
            <a:ext cx="112776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Appendix Link">
            <a:extLst>
              <a:ext uri="{FF2B5EF4-FFF2-40B4-BE49-F238E27FC236}">
                <a16:creationId xmlns:a16="http://schemas.microsoft.com/office/drawing/2014/main" id="{B99614B3-68E1-0DE1-8128-450F1A4F3729}"/>
              </a:ext>
            </a:extLst>
          </p:cNvPr>
          <p:cNvSpPr>
            <a:spLocks noGrp="1"/>
          </p:cNvSpPr>
          <p:nvPr>
            <p:ph type="body" sz="quarter" idx="14" hasCustomPrompt="1"/>
          </p:nvPr>
        </p:nvSpPr>
        <p:spPr>
          <a:xfrm>
            <a:off x="4498848" y="6336792"/>
            <a:ext cx="3206496" cy="192024"/>
          </a:xfrm>
        </p:spPr>
        <p:txBody>
          <a:bodyPr anchor="ctr">
            <a:noAutofit/>
          </a:bodyPr>
          <a:lstStyle>
            <a:lvl1pPr algn="ctr">
              <a:defRPr sz="900"/>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10" name="Image Credit">
            <a:extLst>
              <a:ext uri="{FF2B5EF4-FFF2-40B4-BE49-F238E27FC236}">
                <a16:creationId xmlns:a16="http://schemas.microsoft.com/office/drawing/2014/main" id="{01A60C2A-770F-089E-ED18-3A2EE77616FE}"/>
              </a:ext>
            </a:extLst>
          </p:cNvPr>
          <p:cNvSpPr>
            <a:spLocks noGrp="1"/>
          </p:cNvSpPr>
          <p:nvPr>
            <p:ph type="body" sz="quarter" idx="15" hasCustomPrompt="1"/>
          </p:nvPr>
        </p:nvSpPr>
        <p:spPr>
          <a:xfrm>
            <a:off x="2082800" y="6684264"/>
            <a:ext cx="9296400"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3996726705"/>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Horizontal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457200" y="304801"/>
            <a:ext cx="112776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1276710"/>
            <a:ext cx="112776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57200" y="4343400"/>
            <a:ext cx="11277600" cy="1905000"/>
          </a:xfrm>
        </p:spPr>
        <p:txBody>
          <a:bodyPr/>
          <a:lstStyle>
            <a:lvl1pPr>
              <a:defRPr/>
            </a:lvl1pPr>
            <a:lvl4pPr marL="455613" indent="0">
              <a:buNone/>
              <a:defRPr/>
            </a:lvl4pPr>
          </a:lstStyle>
          <a:p>
            <a:pPr lvl="0"/>
            <a:r>
              <a:rPr lang="en-US" dirty="0"/>
              <a:t>Slide Content 2</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2D4455DD-B128-CECB-404F-2A75BE70BFFF}"/>
              </a:ext>
            </a:extLst>
          </p:cNvPr>
          <p:cNvSpPr>
            <a:spLocks noGrp="1"/>
          </p:cNvSpPr>
          <p:nvPr>
            <p:ph type="body" sz="quarter" idx="15" hasCustomPrompt="1"/>
          </p:nvPr>
        </p:nvSpPr>
        <p:spPr>
          <a:xfrm>
            <a:off x="4498848" y="6336792"/>
            <a:ext cx="3206496" cy="192024"/>
          </a:xfrm>
        </p:spPr>
        <p:txBody>
          <a:bodyPr anchor="ctr">
            <a:noAutofit/>
          </a:bodyPr>
          <a:lstStyle>
            <a:lvl1pPr algn="ctr">
              <a:defRPr sz="900"/>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8" name="Image Credit">
            <a:extLst>
              <a:ext uri="{FF2B5EF4-FFF2-40B4-BE49-F238E27FC236}">
                <a16:creationId xmlns:a16="http://schemas.microsoft.com/office/drawing/2014/main" id="{79309574-D610-BFFB-5373-96999640699F}"/>
              </a:ext>
            </a:extLst>
          </p:cNvPr>
          <p:cNvSpPr>
            <a:spLocks noGrp="1"/>
          </p:cNvSpPr>
          <p:nvPr>
            <p:ph type="body" sz="quarter" idx="16" hasCustomPrompt="1"/>
          </p:nvPr>
        </p:nvSpPr>
        <p:spPr>
          <a:xfrm>
            <a:off x="2082800" y="6684264"/>
            <a:ext cx="9296400"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723522197"/>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mpariso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457200" y="304801"/>
            <a:ext cx="112776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1276710"/>
            <a:ext cx="54356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6299200" y="1280160"/>
            <a:ext cx="5435600"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68583DF4-3680-1BFA-EEF3-AB9E3536D2C7}"/>
              </a:ext>
            </a:extLst>
          </p:cNvPr>
          <p:cNvSpPr>
            <a:spLocks noGrp="1"/>
          </p:cNvSpPr>
          <p:nvPr>
            <p:ph type="body" sz="quarter" idx="15" hasCustomPrompt="1"/>
          </p:nvPr>
        </p:nvSpPr>
        <p:spPr>
          <a:xfrm>
            <a:off x="4498848" y="6336792"/>
            <a:ext cx="3206496" cy="192024"/>
          </a:xfrm>
        </p:spPr>
        <p:txBody>
          <a:bodyPr anchor="ctr">
            <a:noAutofit/>
          </a:bodyPr>
          <a:lstStyle>
            <a:lvl1pPr algn="ctr">
              <a:defRPr sz="900"/>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8" name="Image Credit">
            <a:extLst>
              <a:ext uri="{FF2B5EF4-FFF2-40B4-BE49-F238E27FC236}">
                <a16:creationId xmlns:a16="http://schemas.microsoft.com/office/drawing/2014/main" id="{D1776C0A-7638-5444-47F7-AC1D483DCB49}"/>
              </a:ext>
            </a:extLst>
          </p:cNvPr>
          <p:cNvSpPr>
            <a:spLocks noGrp="1"/>
          </p:cNvSpPr>
          <p:nvPr>
            <p:ph type="body" sz="quarter" idx="16" hasCustomPrompt="1"/>
          </p:nvPr>
        </p:nvSpPr>
        <p:spPr>
          <a:xfrm>
            <a:off x="2082800" y="6684264"/>
            <a:ext cx="9296400"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920969978"/>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ne Main One Secondary">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457200" y="304801"/>
            <a:ext cx="112776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1280161"/>
            <a:ext cx="77216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8557403" y="1280160"/>
            <a:ext cx="3177396"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C7C4A88E-C6C1-9C26-54D3-56A7322E0B94}"/>
              </a:ext>
            </a:extLst>
          </p:cNvPr>
          <p:cNvSpPr>
            <a:spLocks noGrp="1"/>
          </p:cNvSpPr>
          <p:nvPr>
            <p:ph type="body" sz="quarter" idx="15" hasCustomPrompt="1"/>
          </p:nvPr>
        </p:nvSpPr>
        <p:spPr>
          <a:xfrm>
            <a:off x="4498848" y="6336792"/>
            <a:ext cx="3206496" cy="192024"/>
          </a:xfrm>
        </p:spPr>
        <p:txBody>
          <a:bodyPr anchor="ctr">
            <a:noAutofit/>
          </a:bodyPr>
          <a:lstStyle>
            <a:lvl1pPr algn="ctr">
              <a:defRPr sz="900"/>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8" name="Image Credit">
            <a:extLst>
              <a:ext uri="{FF2B5EF4-FFF2-40B4-BE49-F238E27FC236}">
                <a16:creationId xmlns:a16="http://schemas.microsoft.com/office/drawing/2014/main" id="{4774A48E-4907-6467-DBA3-7082350CDF85}"/>
              </a:ext>
            </a:extLst>
          </p:cNvPr>
          <p:cNvSpPr>
            <a:spLocks noGrp="1"/>
          </p:cNvSpPr>
          <p:nvPr>
            <p:ph type="body" sz="quarter" idx="16" hasCustomPrompt="1"/>
          </p:nvPr>
        </p:nvSpPr>
        <p:spPr>
          <a:xfrm>
            <a:off x="2082800" y="6684264"/>
            <a:ext cx="9296400"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3005291951"/>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 with Third as Accen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457200" y="304801"/>
            <a:ext cx="112776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1276710"/>
            <a:ext cx="112776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57201" y="4343400"/>
            <a:ext cx="7721600" cy="19050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22432755-BCF5-451F-968D-CFFD10D87BE2}"/>
              </a:ext>
            </a:extLst>
          </p:cNvPr>
          <p:cNvSpPr>
            <a:spLocks noGrp="1"/>
          </p:cNvSpPr>
          <p:nvPr>
            <p:ph sz="quarter" idx="15" hasCustomPrompt="1"/>
          </p:nvPr>
        </p:nvSpPr>
        <p:spPr>
          <a:xfrm>
            <a:off x="8534400" y="4343400"/>
            <a:ext cx="3200400" cy="19050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440D52BF-78D2-BC33-D8BC-6EC31F5A606D}"/>
              </a:ext>
            </a:extLst>
          </p:cNvPr>
          <p:cNvSpPr>
            <a:spLocks noGrp="1"/>
          </p:cNvSpPr>
          <p:nvPr>
            <p:ph type="body" sz="quarter" idx="16" hasCustomPrompt="1"/>
          </p:nvPr>
        </p:nvSpPr>
        <p:spPr>
          <a:xfrm>
            <a:off x="4498848" y="6336792"/>
            <a:ext cx="3206496" cy="192024"/>
          </a:xfrm>
        </p:spPr>
        <p:txBody>
          <a:bodyPr anchor="ctr">
            <a:noAutofit/>
          </a:bodyPr>
          <a:lstStyle>
            <a:lvl1pPr algn="ctr">
              <a:defRPr sz="900"/>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10" name="Image Credit">
            <a:extLst>
              <a:ext uri="{FF2B5EF4-FFF2-40B4-BE49-F238E27FC236}">
                <a16:creationId xmlns:a16="http://schemas.microsoft.com/office/drawing/2014/main" id="{AE400176-E509-870D-D3BF-2E071B2553D4}"/>
              </a:ext>
            </a:extLst>
          </p:cNvPr>
          <p:cNvSpPr>
            <a:spLocks noGrp="1"/>
          </p:cNvSpPr>
          <p:nvPr>
            <p:ph type="body" sz="quarter" idx="17" hasCustomPrompt="1"/>
          </p:nvPr>
        </p:nvSpPr>
        <p:spPr>
          <a:xfrm>
            <a:off x="2082800" y="6684264"/>
            <a:ext cx="9296400"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3201688037"/>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x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457200" y="304801"/>
            <a:ext cx="112776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1276710"/>
            <a:ext cx="11277600" cy="612476"/>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57200" y="2070496"/>
            <a:ext cx="11277600" cy="649138"/>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hasCustomPrompt="1"/>
          </p:nvPr>
        </p:nvSpPr>
        <p:spPr>
          <a:xfrm>
            <a:off x="457200" y="2900944"/>
            <a:ext cx="11277600" cy="6731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hasCustomPrompt="1"/>
          </p:nvPr>
        </p:nvSpPr>
        <p:spPr>
          <a:xfrm>
            <a:off x="457200" y="3755354"/>
            <a:ext cx="11277600" cy="698500"/>
          </a:xfrm>
        </p:spPr>
        <p:txBody>
          <a:bodyPr/>
          <a:lstStyle>
            <a:lvl1pPr>
              <a:defRPr/>
            </a:lvl1pPr>
          </a:lstStyle>
          <a:p>
            <a:pPr lvl="0"/>
            <a:r>
              <a:rPr lang="en-US" dirty="0"/>
              <a:t>Slide Content 4</a:t>
            </a:r>
          </a:p>
          <a:p>
            <a:pPr lvl="1"/>
            <a:r>
              <a:rPr lang="en-US" dirty="0"/>
              <a:t>Second level</a:t>
            </a:r>
          </a:p>
          <a:p>
            <a:pPr lvl="2"/>
            <a:r>
              <a:rPr lang="en-US" dirty="0"/>
              <a:t>Third level</a:t>
            </a:r>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hasCustomPrompt="1"/>
          </p:nvPr>
        </p:nvSpPr>
        <p:spPr>
          <a:xfrm>
            <a:off x="457200" y="4635164"/>
            <a:ext cx="11277600" cy="698500"/>
          </a:xfrm>
        </p:spPr>
        <p:txBody>
          <a:bodyPr/>
          <a:lstStyle>
            <a:lvl1pPr>
              <a:defRPr/>
            </a:lvl1pPr>
          </a:lstStyle>
          <a:p>
            <a:pPr lvl="0"/>
            <a:r>
              <a:rPr lang="en-US" dirty="0"/>
              <a:t>Slide Content 5</a:t>
            </a:r>
          </a:p>
          <a:p>
            <a:pPr lvl="1"/>
            <a:r>
              <a:rPr lang="en-US" dirty="0"/>
              <a:t>Second level</a:t>
            </a:r>
          </a:p>
          <a:p>
            <a:pPr lvl="2"/>
            <a:r>
              <a:rPr lang="en-US" dirty="0"/>
              <a:t>Third level</a:t>
            </a:r>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hasCustomPrompt="1"/>
          </p:nvPr>
        </p:nvSpPr>
        <p:spPr>
          <a:xfrm>
            <a:off x="457200" y="5514976"/>
            <a:ext cx="11277600" cy="733425"/>
          </a:xfrm>
        </p:spPr>
        <p:txBody>
          <a:bodyPr/>
          <a:lstStyle>
            <a:lvl1pPr>
              <a:defRPr/>
            </a:lvl1pPr>
          </a:lstStyle>
          <a:p>
            <a:pPr lvl="0"/>
            <a:r>
              <a:rPr lang="en-US" dirty="0"/>
              <a:t>Slide Content 6</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9EC53C63-EC17-7106-362C-B3EB75D4B5FA}"/>
              </a:ext>
            </a:extLst>
          </p:cNvPr>
          <p:cNvSpPr>
            <a:spLocks noGrp="1"/>
          </p:cNvSpPr>
          <p:nvPr>
            <p:ph type="body" sz="quarter" idx="19" hasCustomPrompt="1"/>
          </p:nvPr>
        </p:nvSpPr>
        <p:spPr>
          <a:xfrm>
            <a:off x="4498848" y="6336792"/>
            <a:ext cx="3206496" cy="192024"/>
          </a:xfrm>
        </p:spPr>
        <p:txBody>
          <a:bodyPr anchor="ctr">
            <a:noAutofit/>
          </a:bodyPr>
          <a:lstStyle>
            <a:lvl1pPr algn="ctr">
              <a:defRPr sz="900"/>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10" name="Image Credit">
            <a:extLst>
              <a:ext uri="{FF2B5EF4-FFF2-40B4-BE49-F238E27FC236}">
                <a16:creationId xmlns:a16="http://schemas.microsoft.com/office/drawing/2014/main" id="{62AAB954-99EB-E7CF-6444-CABDCDE5BC77}"/>
              </a:ext>
            </a:extLst>
          </p:cNvPr>
          <p:cNvSpPr>
            <a:spLocks noGrp="1"/>
          </p:cNvSpPr>
          <p:nvPr>
            <p:ph type="body" sz="quarter" idx="20" hasCustomPrompt="1"/>
          </p:nvPr>
        </p:nvSpPr>
        <p:spPr>
          <a:xfrm>
            <a:off x="2082800" y="6684264"/>
            <a:ext cx="9296400"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121182115"/>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One Main Placeholder">
    <p:spTree>
      <p:nvGrpSpPr>
        <p:cNvPr id="1" name=""/>
        <p:cNvGrpSpPr/>
        <p:nvPr/>
      </p:nvGrpSpPr>
      <p:grpSpPr>
        <a:xfrm>
          <a:off x="0" y="0"/>
          <a:ext cx="0" cy="0"/>
          <a:chOff x="0" y="0"/>
          <a:chExt cx="0" cy="0"/>
        </a:xfrm>
      </p:grpSpPr>
      <p:grpSp>
        <p:nvGrpSpPr>
          <p:cNvPr id="4" name="MGH Shape">
            <a:extLst>
              <a:ext uri="{FF2B5EF4-FFF2-40B4-BE49-F238E27FC236}">
                <a16:creationId xmlns:a16="http://schemas.microsoft.com/office/drawing/2014/main" id="{7270E885-EF49-1A67-8A6F-D8E31640E4E3}"/>
              </a:ext>
              <a:ext uri="{C183D7F6-B498-43B3-948B-1728B52AA6E4}">
                <adec:decorative xmlns:adec="http://schemas.microsoft.com/office/drawing/2017/decorative" val="1"/>
              </a:ext>
            </a:extLst>
          </p:cNvPr>
          <p:cNvGrpSpPr/>
          <p:nvPr userDrawn="1"/>
        </p:nvGrpSpPr>
        <p:grpSpPr>
          <a:xfrm>
            <a:off x="8830323" y="1"/>
            <a:ext cx="3361677" cy="6623843"/>
            <a:chOff x="3491346" y="0"/>
            <a:chExt cx="2508933" cy="6367263"/>
          </a:xfrm>
        </p:grpSpPr>
        <p:sp>
          <p:nvSpPr>
            <p:cNvPr id="7" name="Freeform 11">
              <a:extLst>
                <a:ext uri="{FF2B5EF4-FFF2-40B4-BE49-F238E27FC236}">
                  <a16:creationId xmlns:a16="http://schemas.microsoft.com/office/drawing/2014/main" id="{1527B357-5D9A-BEAB-AA19-315A33642D17}"/>
                </a:ext>
              </a:extLst>
            </p:cNvPr>
            <p:cNvSpPr/>
            <p:nvPr/>
          </p:nvSpPr>
          <p:spPr>
            <a:xfrm rot="10800000">
              <a:off x="5468761" y="1352709"/>
              <a:ext cx="531517" cy="1821241"/>
            </a:xfrm>
            <a:custGeom>
              <a:avLst/>
              <a:gdLst>
                <a:gd name="connsiteX0" fmla="*/ 0 w 531517"/>
                <a:gd name="connsiteY0" fmla="*/ 1821241 h 1821241"/>
                <a:gd name="connsiteX1" fmla="*/ 0 w 531517"/>
                <a:gd name="connsiteY1" fmla="*/ 0 h 1821241"/>
                <a:gd name="connsiteX2" fmla="*/ 531517 w 531517"/>
                <a:gd name="connsiteY2" fmla="*/ 672400 h 1821241"/>
                <a:gd name="connsiteX3" fmla="*/ 0 w 531517"/>
                <a:gd name="connsiteY3" fmla="*/ 1821241 h 1821241"/>
              </a:gdLst>
              <a:ahLst/>
              <a:cxnLst>
                <a:cxn ang="0">
                  <a:pos x="connsiteX0" y="connsiteY0"/>
                </a:cxn>
                <a:cxn ang="0">
                  <a:pos x="connsiteX1" y="connsiteY1"/>
                </a:cxn>
                <a:cxn ang="0">
                  <a:pos x="connsiteX2" y="connsiteY2"/>
                </a:cxn>
                <a:cxn ang="0">
                  <a:pos x="connsiteX3" y="connsiteY3"/>
                </a:cxn>
              </a:cxnLst>
              <a:rect l="l" t="t" r="r" b="b"/>
              <a:pathLst>
                <a:path w="531517" h="1821241">
                  <a:moveTo>
                    <a:pt x="0" y="1821241"/>
                  </a:moveTo>
                  <a:lnTo>
                    <a:pt x="0" y="0"/>
                  </a:lnTo>
                  <a:lnTo>
                    <a:pt x="531517" y="672400"/>
                  </a:lnTo>
                  <a:lnTo>
                    <a:pt x="0" y="1821241"/>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2"/>
                </a:solidFill>
              </a:endParaRPr>
            </a:p>
          </p:txBody>
        </p:sp>
        <p:sp>
          <p:nvSpPr>
            <p:cNvPr id="8" name="Freeform 12">
              <a:extLst>
                <a:ext uri="{FF2B5EF4-FFF2-40B4-BE49-F238E27FC236}">
                  <a16:creationId xmlns:a16="http://schemas.microsoft.com/office/drawing/2014/main" id="{13789522-1B9E-0A06-3374-29C8718672C2}"/>
                </a:ext>
              </a:extLst>
            </p:cNvPr>
            <p:cNvSpPr/>
            <p:nvPr/>
          </p:nvSpPr>
          <p:spPr>
            <a:xfrm rot="10800000">
              <a:off x="3491346" y="0"/>
              <a:ext cx="2508932" cy="2501550"/>
            </a:xfrm>
            <a:custGeom>
              <a:avLst/>
              <a:gdLst>
                <a:gd name="connsiteX0" fmla="*/ 2508932 w 2508932"/>
                <a:gd name="connsiteY0" fmla="*/ 2501550 h 2501550"/>
                <a:gd name="connsiteX1" fmla="*/ 0 w 2508932"/>
                <a:gd name="connsiteY1" fmla="*/ 2501550 h 2501550"/>
                <a:gd name="connsiteX2" fmla="*/ 0 w 2508932"/>
                <a:gd name="connsiteY2" fmla="*/ 1148841 h 2501550"/>
                <a:gd name="connsiteX3" fmla="*/ 531517 w 2508932"/>
                <a:gd name="connsiteY3" fmla="*/ 0 h 2501550"/>
                <a:gd name="connsiteX4" fmla="*/ 2508932 w 2508932"/>
                <a:gd name="connsiteY4" fmla="*/ 2501550 h 2501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932" h="2501550">
                  <a:moveTo>
                    <a:pt x="2508932" y="2501550"/>
                  </a:moveTo>
                  <a:lnTo>
                    <a:pt x="0" y="2501550"/>
                  </a:lnTo>
                  <a:lnTo>
                    <a:pt x="0" y="1148841"/>
                  </a:lnTo>
                  <a:lnTo>
                    <a:pt x="531517" y="0"/>
                  </a:lnTo>
                  <a:lnTo>
                    <a:pt x="2508932" y="250155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2"/>
                </a:solidFill>
              </a:endParaRPr>
            </a:p>
          </p:txBody>
        </p:sp>
        <p:sp>
          <p:nvSpPr>
            <p:cNvPr id="9" name="Freeform 13">
              <a:extLst>
                <a:ext uri="{FF2B5EF4-FFF2-40B4-BE49-F238E27FC236}">
                  <a16:creationId xmlns:a16="http://schemas.microsoft.com/office/drawing/2014/main" id="{2F359338-0AA2-A49E-B0A1-A042CE3D667B}"/>
                </a:ext>
              </a:extLst>
            </p:cNvPr>
            <p:cNvSpPr/>
            <p:nvPr/>
          </p:nvSpPr>
          <p:spPr>
            <a:xfrm rot="10800000">
              <a:off x="3680272" y="1352707"/>
              <a:ext cx="2320007" cy="5014556"/>
            </a:xfrm>
            <a:custGeom>
              <a:avLst/>
              <a:gdLst>
                <a:gd name="connsiteX0" fmla="*/ 0 w 2320007"/>
                <a:gd name="connsiteY0" fmla="*/ 5014556 h 5014556"/>
                <a:gd name="connsiteX1" fmla="*/ 0 w 2320007"/>
                <a:gd name="connsiteY1" fmla="*/ 0 h 5014556"/>
                <a:gd name="connsiteX2" fmla="*/ 2320007 w 2320007"/>
                <a:gd name="connsiteY2" fmla="*/ 0 h 5014556"/>
                <a:gd name="connsiteX3" fmla="*/ 531518 w 2320007"/>
                <a:gd name="connsiteY3" fmla="*/ 3865713 h 5014556"/>
                <a:gd name="connsiteX4" fmla="*/ 1 w 2320007"/>
                <a:gd name="connsiteY4" fmla="*/ 3193313 h 5014556"/>
                <a:gd name="connsiteX5" fmla="*/ 1 w 2320007"/>
                <a:gd name="connsiteY5" fmla="*/ 5014554 h 5014556"/>
                <a:gd name="connsiteX6" fmla="*/ 0 w 2320007"/>
                <a:gd name="connsiteY6" fmla="*/ 5014556 h 501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007" h="5014556">
                  <a:moveTo>
                    <a:pt x="0" y="5014556"/>
                  </a:moveTo>
                  <a:lnTo>
                    <a:pt x="0" y="0"/>
                  </a:lnTo>
                  <a:lnTo>
                    <a:pt x="2320007" y="0"/>
                  </a:lnTo>
                  <a:lnTo>
                    <a:pt x="531518" y="3865713"/>
                  </a:lnTo>
                  <a:lnTo>
                    <a:pt x="1" y="3193313"/>
                  </a:lnTo>
                  <a:lnTo>
                    <a:pt x="1" y="5014554"/>
                  </a:lnTo>
                  <a:lnTo>
                    <a:pt x="0" y="50145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2"/>
                </a:solidFill>
              </a:endParaRPr>
            </a:p>
          </p:txBody>
        </p:sp>
      </p:grpSp>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457200" y="304801"/>
            <a:ext cx="112776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1276710"/>
            <a:ext cx="112776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Appendix Link">
            <a:extLst>
              <a:ext uri="{FF2B5EF4-FFF2-40B4-BE49-F238E27FC236}">
                <a16:creationId xmlns:a16="http://schemas.microsoft.com/office/drawing/2014/main" id="{B99614B3-68E1-0DE1-8128-450F1A4F3729}"/>
              </a:ext>
            </a:extLst>
          </p:cNvPr>
          <p:cNvSpPr>
            <a:spLocks noGrp="1"/>
          </p:cNvSpPr>
          <p:nvPr>
            <p:ph type="body" sz="quarter" idx="14" hasCustomPrompt="1"/>
          </p:nvPr>
        </p:nvSpPr>
        <p:spPr>
          <a:xfrm>
            <a:off x="4498848" y="6336792"/>
            <a:ext cx="3206496" cy="192024"/>
          </a:xfrm>
        </p:spPr>
        <p:txBody>
          <a:bodyPr anchor="ctr">
            <a:noAutofit/>
          </a:bodyPr>
          <a:lstStyle>
            <a:lvl1pPr algn="ctr">
              <a:defRPr sz="900"/>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10" name="Image Credit">
            <a:extLst>
              <a:ext uri="{FF2B5EF4-FFF2-40B4-BE49-F238E27FC236}">
                <a16:creationId xmlns:a16="http://schemas.microsoft.com/office/drawing/2014/main" id="{01A60C2A-770F-089E-ED18-3A2EE77616FE}"/>
              </a:ext>
            </a:extLst>
          </p:cNvPr>
          <p:cNvSpPr>
            <a:spLocks noGrp="1"/>
          </p:cNvSpPr>
          <p:nvPr>
            <p:ph type="body" sz="quarter" idx="15" hasCustomPrompt="1"/>
          </p:nvPr>
        </p:nvSpPr>
        <p:spPr>
          <a:xfrm>
            <a:off x="2082800" y="6684264"/>
            <a:ext cx="9296400"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092080159"/>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Slide">
    <p:spTree>
      <p:nvGrpSpPr>
        <p:cNvPr id="1" name=""/>
        <p:cNvGrpSpPr/>
        <p:nvPr/>
      </p:nvGrpSpPr>
      <p:grpSpPr>
        <a:xfrm>
          <a:off x="0" y="0"/>
          <a:ext cx="0" cy="0"/>
          <a:chOff x="0" y="0"/>
          <a:chExt cx="0" cy="0"/>
        </a:xfrm>
      </p:grpSpPr>
      <p:sp>
        <p:nvSpPr>
          <p:cNvPr id="2" name="Hidden Slide Title">
            <a:extLst>
              <a:ext uri="{FF2B5EF4-FFF2-40B4-BE49-F238E27FC236}">
                <a16:creationId xmlns:a16="http://schemas.microsoft.com/office/drawing/2014/main" id="{D3229D0C-04EF-482F-B26C-8D49CD33DBE3}"/>
              </a:ext>
            </a:extLst>
          </p:cNvPr>
          <p:cNvSpPr>
            <a:spLocks noGrp="1"/>
          </p:cNvSpPr>
          <p:nvPr>
            <p:ph type="title" hasCustomPrompt="1"/>
          </p:nvPr>
        </p:nvSpPr>
        <p:spPr>
          <a:xfrm>
            <a:off x="4567933" y="418392"/>
            <a:ext cx="3056137" cy="291823"/>
          </a:xfrm>
          <a:prstGeom prst="rect">
            <a:avLst/>
          </a:prstGeom>
        </p:spPr>
        <p:txBody>
          <a:bodyPr/>
          <a:lstStyle>
            <a:lvl1pPr>
              <a:defRPr>
                <a:solidFill>
                  <a:schemeClr val="tx1"/>
                </a:solidFill>
              </a:defRPr>
            </a:lvl1pPr>
          </a:lstStyle>
          <a:p>
            <a:r>
              <a:rPr lang="en-US" dirty="0"/>
              <a:t>Add hidden title here </a:t>
            </a:r>
          </a:p>
        </p:txBody>
      </p:sp>
      <p:pic>
        <p:nvPicPr>
          <p:cNvPr id="6" name="MGH Logo">
            <a:extLst>
              <a:ext uri="{FF2B5EF4-FFF2-40B4-BE49-F238E27FC236}">
                <a16:creationId xmlns:a16="http://schemas.microsoft.com/office/drawing/2014/main" id="{60DCFDF5-2A5B-440E-888A-BC0BFEF9FF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66949" y="1005698"/>
            <a:ext cx="3258105" cy="2443579"/>
          </a:xfrm>
          <a:prstGeom prst="rect">
            <a:avLst/>
          </a:prstGeom>
        </p:spPr>
      </p:pic>
      <p:sp>
        <p:nvSpPr>
          <p:cNvPr id="9" name="MGH Tagline">
            <a:extLst>
              <a:ext uri="{FF2B5EF4-FFF2-40B4-BE49-F238E27FC236}">
                <a16:creationId xmlns:a16="http://schemas.microsoft.com/office/drawing/2014/main" id="{F040BF5C-A78D-440C-93DF-72F3F641F3F1}"/>
              </a:ext>
            </a:extLst>
          </p:cNvPr>
          <p:cNvSpPr txBox="1"/>
          <p:nvPr userDrawn="1"/>
        </p:nvSpPr>
        <p:spPr>
          <a:xfrm>
            <a:off x="2307662" y="3796683"/>
            <a:ext cx="7576677" cy="4690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4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Because learning changes everything.</a:t>
            </a:r>
            <a:r>
              <a:rPr kumimoji="0" lang="en-US" sz="1400" b="0" i="0" u="none" strike="noStrike" kern="1200" cap="none" spc="40" normalizeH="0" baseline="60000" noProof="0" dirty="0">
                <a:ln>
                  <a:noFill/>
                </a:ln>
                <a:solidFill>
                  <a:srgbClr val="000000"/>
                </a:solidFill>
                <a:effectLst/>
                <a:uLnTx/>
                <a:uFillTx/>
                <a:latin typeface="Arial" panose="020B0604020202020204" pitchFamily="34" charset="0"/>
                <a:ea typeface="Calibri" panose="020F0502020204030204" pitchFamily="34" charset="0"/>
                <a:cs typeface="+mn-cs"/>
              </a:rPr>
              <a:t>®</a:t>
            </a:r>
            <a:endParaRPr kumimoji="0" lang="en-US" sz="2400" b="0" i="0" u="none" strike="noStrike" kern="1200" cap="none" spc="40" normalizeH="0" baseline="60000" noProof="0" dirty="0">
              <a:ln>
                <a:noFill/>
              </a:ln>
              <a:solidFill>
                <a:srgbClr val="000000"/>
              </a:solidFill>
              <a:effectLst/>
              <a:uLnTx/>
              <a:uFillTx/>
              <a:latin typeface="+mn-lt"/>
              <a:ea typeface="+mn-ea"/>
              <a:cs typeface="+mn-cs"/>
            </a:endParaRPr>
          </a:p>
        </p:txBody>
      </p:sp>
      <p:sp>
        <p:nvSpPr>
          <p:cNvPr id="10" name="MGH URL">
            <a:extLst>
              <a:ext uri="{FF2B5EF4-FFF2-40B4-BE49-F238E27FC236}">
                <a16:creationId xmlns:a16="http://schemas.microsoft.com/office/drawing/2014/main" id="{2215B5DD-E18E-478F-81B9-79BA83A9A251}"/>
              </a:ext>
            </a:extLst>
          </p:cNvPr>
          <p:cNvSpPr txBox="1"/>
          <p:nvPr userDrawn="1"/>
        </p:nvSpPr>
        <p:spPr>
          <a:xfrm>
            <a:off x="4358781" y="5329121"/>
            <a:ext cx="347444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n-lt"/>
                <a:ea typeface="+mn-ea"/>
                <a:cs typeface="+mn-cs"/>
              </a:rPr>
              <a:t>www.mheducation.com</a:t>
            </a:r>
            <a:endParaRPr kumimoji="0" lang="en-US" sz="2000" b="0" i="0" u="none" strike="noStrike" kern="1200" cap="none" spc="0" normalizeH="0" baseline="0" noProof="0" dirty="0">
              <a:ln>
                <a:noFill/>
              </a:ln>
              <a:solidFill>
                <a:srgbClr val="000000"/>
              </a:solidFill>
              <a:effectLst/>
              <a:uLnTx/>
              <a:uFillTx/>
              <a:latin typeface="+mn-lt"/>
              <a:ea typeface="+mn-ea"/>
              <a:cs typeface="+mn-cs"/>
            </a:endParaRPr>
          </a:p>
        </p:txBody>
      </p:sp>
      <p:sp>
        <p:nvSpPr>
          <p:cNvPr id="5" name="Content Placeholder 4">
            <a:extLst>
              <a:ext uri="{FF2B5EF4-FFF2-40B4-BE49-F238E27FC236}">
                <a16:creationId xmlns:a16="http://schemas.microsoft.com/office/drawing/2014/main" id="{F91892E2-935E-4CF8-A8C9-889BC59AE0FF}"/>
              </a:ext>
            </a:extLst>
          </p:cNvPr>
          <p:cNvSpPr>
            <a:spLocks noGrp="1"/>
          </p:cNvSpPr>
          <p:nvPr>
            <p:ph sz="quarter" idx="10"/>
          </p:nvPr>
        </p:nvSpPr>
        <p:spPr>
          <a:xfrm>
            <a:off x="245533" y="6551614"/>
            <a:ext cx="11745384" cy="17938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7664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64819377-49A4-4FAF-9376-1B9935A96765}" type="datetime1">
              <a:rPr lang="en-US" smtClean="0"/>
              <a:t>2/19/2026</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7128DA7F-F6FE-453F-B8BB-1900E7257DA6}" type="slidenum">
              <a:rPr lang="en-US" smtClean="0"/>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Tree>
    <p:extLst>
      <p:ext uri="{BB962C8B-B14F-4D97-AF65-F5344CB8AC3E}">
        <p14:creationId xmlns:p14="http://schemas.microsoft.com/office/powerpoint/2010/main" val="245226655"/>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 id="2147483839" r:id="rId12"/>
  </p:sldLayoutIdLst>
  <p:hf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457200" y="136257"/>
            <a:ext cx="112776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457200" y="1273877"/>
            <a:ext cx="11277600" cy="494437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11501883" y="6673531"/>
            <a:ext cx="474453" cy="161396"/>
          </a:xfrm>
          <a:prstGeom prst="rect">
            <a:avLst/>
          </a:prstGeom>
        </p:spPr>
        <p:txBody>
          <a:bodyPr vert="horz" lIns="45720" tIns="45720" rIns="45720" bIns="45720" rtlCol="0" anchor="ctr"/>
          <a:lstStyle>
            <a:lvl1pPr algn="r">
              <a:defRPr sz="800">
                <a:solidFill>
                  <a:schemeClr val="tx1"/>
                </a:solidFill>
              </a:defRPr>
            </a:lvl1pPr>
          </a:lstStyle>
          <a:p>
            <a:fld id="{68151E55-6873-49E2-B8D5-2F265E6F1973}" type="slidenum">
              <a:rPr lang="en-US" smtClean="0"/>
              <a:pPr/>
              <a:t>‹#›</a:t>
            </a:fld>
            <a:endParaRPr lang="en-US" dirty="0"/>
          </a:p>
        </p:txBody>
      </p:sp>
      <p:sp>
        <p:nvSpPr>
          <p:cNvPr id="2" name="Short Copyright">
            <a:extLst>
              <a:ext uri="{FF2B5EF4-FFF2-40B4-BE49-F238E27FC236}">
                <a16:creationId xmlns:a16="http://schemas.microsoft.com/office/drawing/2014/main" id="{286672F0-EFBD-F477-833D-074BA85D520A}"/>
              </a:ext>
            </a:extLst>
          </p:cNvPr>
          <p:cNvSpPr txBox="1"/>
          <p:nvPr userDrawn="1"/>
        </p:nvSpPr>
        <p:spPr>
          <a:xfrm>
            <a:off x="287544" y="6619890"/>
            <a:ext cx="1644771" cy="215444"/>
          </a:xfrm>
          <a:prstGeom prst="rect">
            <a:avLst/>
          </a:prstGeom>
          <a:noFill/>
        </p:spPr>
        <p:txBody>
          <a:bodyPr wrap="square" lIns="45720" rIns="45720" rtlCol="0" anchor="ctr">
            <a:spAutoFit/>
          </a:bodyPr>
          <a:lstStyle/>
          <a:p>
            <a:r>
              <a:rPr lang="en-US" sz="800" b="0" dirty="0">
                <a:solidFill>
                  <a:schemeClr val="tx1"/>
                </a:solidFill>
              </a:rPr>
              <a:t>© McGraw Hill LLC</a:t>
            </a:r>
          </a:p>
        </p:txBody>
      </p:sp>
    </p:spTree>
    <p:extLst>
      <p:ext uri="{BB962C8B-B14F-4D97-AF65-F5344CB8AC3E}">
        <p14:creationId xmlns:p14="http://schemas.microsoft.com/office/powerpoint/2010/main" val="3683504877"/>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Lst>
  <p:hf hdr="0" dt="0"/>
  <p:txStyles>
    <p:titleStyle>
      <a:lvl1pPr algn="ctr" defTabSz="914400" rtl="0" eaLnBrk="1" latinLnBrk="0" hangingPunct="1">
        <a:lnSpc>
          <a:spcPct val="10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mn-lt"/>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p15:clr>
            <a:srgbClr val="F26B43"/>
          </p15:clr>
        </p15:guide>
        <p15:guide id="11" orient="horz" pos="4104">
          <p15:clr>
            <a:srgbClr val="F26B43"/>
          </p15:clr>
        </p15:guide>
        <p15:guide id="12" orient="horz" pos="864">
          <p15:clr>
            <a:srgbClr val="F26B43"/>
          </p15:clr>
        </p15:guide>
        <p15:guide id="13" orient="horz" pos="360">
          <p15:clr>
            <a:srgbClr val="F26B43"/>
          </p15:clr>
        </p15:guide>
        <p15:guide id="14" orient="horz" pos="3936">
          <p15:clr>
            <a:srgbClr val="F26B43"/>
          </p15:clr>
        </p15:guide>
        <p15:guide id="15" pos="984">
          <p15:clr>
            <a:srgbClr val="F26B43"/>
          </p15:clr>
        </p15:guide>
        <p15:guide id="16" pos="5376">
          <p15:clr>
            <a:srgbClr val="F26B43"/>
          </p15:clr>
        </p15:guide>
        <p15:guide id="17" pos="2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7.wmf"/><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oleObject" Target="../embeddings/oleObject2.bin"/><Relationship Id="rId5" Type="http://schemas.openxmlformats.org/officeDocument/2006/relationships/image" Target="../media/image16.wmf"/><Relationship Id="rId4"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23.wmf"/></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6.wmf"/><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oleObject" Target="../embeddings/oleObject5.bin"/><Relationship Id="rId5" Type="http://schemas.openxmlformats.org/officeDocument/2006/relationships/image" Target="../media/image25.wmf"/><Relationship Id="rId4" Type="http://schemas.openxmlformats.org/officeDocument/2006/relationships/oleObject" Target="../embeddings/oleObject4.bin"/></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image" Target="../media/image28.wmf"/><Relationship Id="rId5" Type="http://schemas.openxmlformats.org/officeDocument/2006/relationships/oleObject" Target="../embeddings/oleObject7.bin"/><Relationship Id="rId4" Type="http://schemas.openxmlformats.org/officeDocument/2006/relationships/image" Target="../media/image27.wmf"/></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30.emf"/><Relationship Id="rId5" Type="http://schemas.openxmlformats.org/officeDocument/2006/relationships/oleObject" Target="../embeddings/oleObject9.bin"/><Relationship Id="rId4" Type="http://schemas.openxmlformats.org/officeDocument/2006/relationships/image" Target="../media/image29.wmf"/></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0.bin"/><Relationship Id="rId7"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image" Target="../media/image32.wmf"/><Relationship Id="rId5" Type="http://schemas.openxmlformats.org/officeDocument/2006/relationships/oleObject" Target="../embeddings/oleObject11.bin"/><Relationship Id="rId4" Type="http://schemas.openxmlformats.org/officeDocument/2006/relationships/image" Target="../media/image31.wmf"/></Relationships>
</file>

<file path=ppt/slides/_rels/slide28.xml.rels><?xml version="1.0" encoding="UTF-8" standalone="yes"?>
<Relationships xmlns="http://schemas.openxmlformats.org/package/2006/relationships"><Relationship Id="rId8" Type="http://schemas.openxmlformats.org/officeDocument/2006/relationships/image" Target="../media/image34.wmf"/><Relationship Id="rId3" Type="http://schemas.openxmlformats.org/officeDocument/2006/relationships/image" Target="../media/image34.png"/><Relationship Id="rId7" Type="http://schemas.openxmlformats.org/officeDocument/2006/relationships/oleObject" Target="../embeddings/oleObject13.bin"/><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33.wmf"/><Relationship Id="rId5" Type="http://schemas.openxmlformats.org/officeDocument/2006/relationships/oleObject" Target="../embeddings/oleObject12.bin"/><Relationship Id="rId10" Type="http://schemas.openxmlformats.org/officeDocument/2006/relationships/image" Target="../media/image35.wmf"/><Relationship Id="rId4" Type="http://schemas.openxmlformats.org/officeDocument/2006/relationships/image" Target="../media/image35.png"/><Relationship Id="rId9" Type="http://schemas.openxmlformats.org/officeDocument/2006/relationships/oleObject" Target="../embeddings/oleObject14.bin"/></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4.xml"/><Relationship Id="rId5" Type="http://schemas.openxmlformats.org/officeDocument/2006/relationships/image" Target="../media/image42.png"/><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image" Target="../media/image44.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hyperlink" Target="https://www.firepathlion.com/my-fire-path-2025-turning-40-from-0-to-4m-in-10-years/" TargetMode="External"/><Relationship Id="rId2" Type="http://schemas.openxmlformats.org/officeDocument/2006/relationships/notesSlide" Target="../notesSlides/notesSlide40.xml"/><Relationship Id="rId1" Type="http://schemas.openxmlformats.org/officeDocument/2006/relationships/slideLayout" Target="../slideLayouts/slideLayout4.xml"/><Relationship Id="rId5" Type="http://schemas.openxmlformats.org/officeDocument/2006/relationships/image" Target="../media/image48.png"/><Relationship Id="rId4" Type="http://schemas.openxmlformats.org/officeDocument/2006/relationships/image" Target="../media/image47.png"/></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notesSlide" Target="../notesSlides/notesSlide42.xml"/><Relationship Id="rId1" Type="http://schemas.openxmlformats.org/officeDocument/2006/relationships/slideLayout" Target="../slideLayouts/slideLayout4.xml"/><Relationship Id="rId4" Type="http://schemas.openxmlformats.org/officeDocument/2006/relationships/image" Target="../media/image50.wmf"/></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1.png"/><Relationship Id="rId7" Type="http://schemas.openxmlformats.org/officeDocument/2006/relationships/image" Target="../media/image52.wmf"/><Relationship Id="rId2" Type="http://schemas.openxmlformats.org/officeDocument/2006/relationships/notesSlide" Target="../notesSlides/notesSlide45.xml"/><Relationship Id="rId1" Type="http://schemas.openxmlformats.org/officeDocument/2006/relationships/slideLayout" Target="../slideLayouts/slideLayout4.xml"/><Relationship Id="rId6" Type="http://schemas.openxmlformats.org/officeDocument/2006/relationships/oleObject" Target="../embeddings/oleObject17.bin"/><Relationship Id="rId5" Type="http://schemas.openxmlformats.org/officeDocument/2006/relationships/image" Target="../media/image51.wmf"/><Relationship Id="rId10" Type="http://schemas.openxmlformats.org/officeDocument/2006/relationships/image" Target="../media/image53.wmf"/><Relationship Id="rId4" Type="http://schemas.openxmlformats.org/officeDocument/2006/relationships/oleObject" Target="../embeddings/oleObject16.bin"/><Relationship Id="rId9" Type="http://schemas.openxmlformats.org/officeDocument/2006/relationships/oleObject" Target="../embeddings/oleObject18.bin"/></Relationships>
</file>

<file path=ppt/slides/_rels/slide4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6.xml"/><Relationship Id="rId1" Type="http://schemas.openxmlformats.org/officeDocument/2006/relationships/slideLayout" Target="../slideLayouts/slideLayout4.xml"/><Relationship Id="rId5" Type="http://schemas.openxmlformats.org/officeDocument/2006/relationships/image" Target="../media/image57.png"/><Relationship Id="rId4" Type="http://schemas.openxmlformats.org/officeDocument/2006/relationships/image" Target="../media/image55.png"/></Relationships>
</file>

<file path=ppt/slides/_rels/slide4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0.xml"/><Relationship Id="rId1" Type="http://schemas.openxmlformats.org/officeDocument/2006/relationships/slideLayout" Target="../slideLayouts/slideLayout4.xml"/><Relationship Id="rId4" Type="http://schemas.openxmlformats.org/officeDocument/2006/relationships/image" Target="../media/image58.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2.xml"/><Relationship Id="rId1" Type="http://schemas.openxmlformats.org/officeDocument/2006/relationships/slideLayout" Target="../slideLayouts/slideLayout4.xml"/><Relationship Id="rId5" Type="http://schemas.openxmlformats.org/officeDocument/2006/relationships/image" Target="../media/image62.png"/><Relationship Id="rId4" Type="http://schemas.openxmlformats.org/officeDocument/2006/relationships/image" Target="../media/image63.png"/></Relationships>
</file>

<file path=ppt/slides/_rels/slide5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3.xml"/><Relationship Id="rId1" Type="http://schemas.openxmlformats.org/officeDocument/2006/relationships/slideLayout" Target="../slideLayouts/slideLayout4.xml"/><Relationship Id="rId5" Type="http://schemas.openxmlformats.org/officeDocument/2006/relationships/image" Target="../media/image66.png"/><Relationship Id="rId4" Type="http://schemas.openxmlformats.org/officeDocument/2006/relationships/image" Target="../media/image64.png"/></Relationships>
</file>

<file path=ppt/slides/_rels/slide5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4.xml"/><Relationship Id="rId1" Type="http://schemas.openxmlformats.org/officeDocument/2006/relationships/slideLayout" Target="../slideLayouts/slideLayout4.xml"/><Relationship Id="rId5" Type="http://schemas.openxmlformats.org/officeDocument/2006/relationships/image" Target="../media/image69.png"/><Relationship Id="rId4" Type="http://schemas.openxmlformats.org/officeDocument/2006/relationships/image" Target="../media/image67.png"/></Relationships>
</file>

<file path=ppt/slides/_rels/slide5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5.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8" Type="http://schemas.openxmlformats.org/officeDocument/2006/relationships/image" Target="../media/image81.wmf"/><Relationship Id="rId3" Type="http://schemas.openxmlformats.org/officeDocument/2006/relationships/oleObject" Target="../embeddings/oleObject19.bin"/><Relationship Id="rId7" Type="http://schemas.openxmlformats.org/officeDocument/2006/relationships/oleObject" Target="../embeddings/oleObject21.bin"/><Relationship Id="rId2" Type="http://schemas.openxmlformats.org/officeDocument/2006/relationships/notesSlide" Target="../notesSlides/notesSlide69.xml"/><Relationship Id="rId1" Type="http://schemas.openxmlformats.org/officeDocument/2006/relationships/slideLayout" Target="../slideLayouts/slideLayout4.xml"/><Relationship Id="rId6" Type="http://schemas.openxmlformats.org/officeDocument/2006/relationships/image" Target="../media/image80.wmf"/><Relationship Id="rId5" Type="http://schemas.openxmlformats.org/officeDocument/2006/relationships/oleObject" Target="../embeddings/oleObject20.bin"/><Relationship Id="rId4" Type="http://schemas.openxmlformats.org/officeDocument/2006/relationships/image" Target="../media/image79.wmf"/></Relationships>
</file>

<file path=ppt/slides/_rels/slide70.xml.rels><?xml version="1.0" encoding="UTF-8" standalone="yes"?>
<Relationships xmlns="http://schemas.openxmlformats.org/package/2006/relationships"><Relationship Id="rId3" Type="http://schemas.openxmlformats.org/officeDocument/2006/relationships/hyperlink" Target="https://papers.ssrn.com/sol3/papers.cfm?abstract_id=5318203" TargetMode="External"/><Relationship Id="rId2" Type="http://schemas.openxmlformats.org/officeDocument/2006/relationships/notesSlide" Target="../notesSlides/notesSlide70.xml"/><Relationship Id="rId1" Type="http://schemas.openxmlformats.org/officeDocument/2006/relationships/slideLayout" Target="../slideLayouts/slideLayout4.xml"/><Relationship Id="rId4" Type="http://schemas.openxmlformats.org/officeDocument/2006/relationships/image" Target="../media/image83.pn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3.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74.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 name="Rectangle 46">
            <a:extLst>
              <a:ext uri="{FF2B5EF4-FFF2-40B4-BE49-F238E27FC236}">
                <a16:creationId xmlns:a16="http://schemas.microsoft.com/office/drawing/2014/main" id="{4B526CBF-0AA4-49A9-B305-EE0AF3AF6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 name="Graphic 6">
            <a:extLst>
              <a:ext uri="{FF2B5EF4-FFF2-40B4-BE49-F238E27FC236}">
                <a16:creationId xmlns:a16="http://schemas.microsoft.com/office/drawing/2014/main" id="{D0C97962-9B04-4057-B188-11149357C5A9}"/>
              </a:ext>
            </a:extLst>
          </p:cNvPr>
          <p:cNvPicPr>
            <a:picLocks noChangeAspect="1"/>
          </p:cNvPicPr>
          <p:nvPr/>
        </p:nvPicPr>
        <p:blipFill rotWithShape="1">
          <a:blip r:embed="rId3">
            <a:extLst>
              <a:ext uri="{28A0092B-C50C-407E-A947-70E740481C1C}">
                <a14:useLocalDpi xmlns:a14="http://schemas.microsoft.com/office/drawing/2010/main" val="0"/>
              </a:ext>
            </a:extLst>
          </a:blip>
          <a:srcRect t="20410" r="9091"/>
          <a:stretch/>
        </p:blipFill>
        <p:spPr>
          <a:xfrm>
            <a:off x="20" y="10"/>
            <a:ext cx="12191980" cy="6857990"/>
          </a:xfrm>
          <a:prstGeom prst="rect">
            <a:avLst/>
          </a:prstGeom>
        </p:spPr>
      </p:pic>
      <p:grpSp>
        <p:nvGrpSpPr>
          <p:cNvPr id="54" name="Group 48">
            <a:extLst>
              <a:ext uri="{FF2B5EF4-FFF2-40B4-BE49-F238E27FC236}">
                <a16:creationId xmlns:a16="http://schemas.microsoft.com/office/drawing/2014/main" id="{CC8B5139-02E6-4DEA-9CCE-962CAF0AFB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50" name="Rectangle 49">
              <a:extLst>
                <a:ext uri="{FF2B5EF4-FFF2-40B4-BE49-F238E27FC236}">
                  <a16:creationId xmlns:a16="http://schemas.microsoft.com/office/drawing/2014/main" id="{C0470BC0-AB0D-4A03-B4F1-5DDA9A31C1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55" name="Rectangle 50">
              <a:extLst>
                <a:ext uri="{FF2B5EF4-FFF2-40B4-BE49-F238E27FC236}">
                  <a16:creationId xmlns:a16="http://schemas.microsoft.com/office/drawing/2014/main" id="{724A08B2-EC2C-4641-81BE-FE8B068BE1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grpSp>
      <p:sp>
        <p:nvSpPr>
          <p:cNvPr id="2" name="Title 1">
            <a:extLst>
              <a:ext uri="{FF2B5EF4-FFF2-40B4-BE49-F238E27FC236}">
                <a16:creationId xmlns:a16="http://schemas.microsoft.com/office/drawing/2014/main" id="{BD45297A-70E3-4F5C-AA43-1D8C6B3C1737}"/>
              </a:ext>
            </a:extLst>
          </p:cNvPr>
          <p:cNvSpPr>
            <a:spLocks noGrp="1"/>
          </p:cNvSpPr>
          <p:nvPr>
            <p:ph type="ctrTitle"/>
          </p:nvPr>
        </p:nvSpPr>
        <p:spPr>
          <a:xfrm>
            <a:off x="584200" y="2142067"/>
            <a:ext cx="3412067" cy="2971801"/>
          </a:xfrm>
        </p:spPr>
        <p:txBody>
          <a:bodyPr>
            <a:normAutofit fontScale="90000"/>
          </a:bodyPr>
          <a:lstStyle/>
          <a:p>
            <a:pPr>
              <a:lnSpc>
                <a:spcPct val="90000"/>
              </a:lnSpc>
            </a:pPr>
            <a:r>
              <a:rPr lang="en-US" sz="2800" dirty="0">
                <a:solidFill>
                  <a:srgbClr val="FFFFFF"/>
                </a:solidFill>
              </a:rPr>
              <a:t>Advanced Corporate Finance (LL4554V/LL5554V/LLJ5554V/LL6554V)</a:t>
            </a:r>
            <a:br>
              <a:rPr lang="en-US" sz="2800" dirty="0">
                <a:solidFill>
                  <a:srgbClr val="FFFFFF"/>
                </a:solidFill>
              </a:rPr>
            </a:br>
            <a:r>
              <a:rPr lang="en-US" sz="2800" dirty="0">
                <a:solidFill>
                  <a:srgbClr val="FFFFFF"/>
                </a:solidFill>
              </a:rPr>
              <a:t>6. Risk &amp; Return I: Portfolio Theory</a:t>
            </a:r>
          </a:p>
        </p:txBody>
      </p:sp>
      <p:sp>
        <p:nvSpPr>
          <p:cNvPr id="3" name="Subtitle 2">
            <a:extLst>
              <a:ext uri="{FF2B5EF4-FFF2-40B4-BE49-F238E27FC236}">
                <a16:creationId xmlns:a16="http://schemas.microsoft.com/office/drawing/2014/main" id="{B4F399D7-8786-400E-A7D4-C11F30DD6F1A}"/>
              </a:ext>
            </a:extLst>
          </p:cNvPr>
          <p:cNvSpPr>
            <a:spLocks noGrp="1"/>
          </p:cNvSpPr>
          <p:nvPr>
            <p:ph type="subTitle" idx="1"/>
          </p:nvPr>
        </p:nvSpPr>
        <p:spPr>
          <a:xfrm>
            <a:off x="584200" y="5145513"/>
            <a:ext cx="3412067" cy="738820"/>
          </a:xfrm>
        </p:spPr>
        <p:txBody>
          <a:bodyPr>
            <a:normAutofit/>
          </a:bodyPr>
          <a:lstStyle/>
          <a:p>
            <a:pPr>
              <a:lnSpc>
                <a:spcPct val="90000"/>
              </a:lnSpc>
            </a:pPr>
            <a:r>
              <a:rPr lang="en-US" sz="1000" cap="none" dirty="0">
                <a:solidFill>
                  <a:srgbClr val="EBEBEB"/>
                </a:solidFill>
              </a:rPr>
              <a:t>Kenneth Khoo</a:t>
            </a:r>
          </a:p>
          <a:p>
            <a:pPr>
              <a:lnSpc>
                <a:spcPct val="90000"/>
              </a:lnSpc>
            </a:pPr>
            <a:r>
              <a:rPr lang="en-US" sz="1000" cap="none" dirty="0">
                <a:solidFill>
                  <a:srgbClr val="EBEBEB"/>
                </a:solidFill>
              </a:rPr>
              <a:t>kenneth.khoo@nus.edu.sg</a:t>
            </a:r>
          </a:p>
        </p:txBody>
      </p:sp>
      <p:sp>
        <p:nvSpPr>
          <p:cNvPr id="4" name="Slide Number Placeholder 3">
            <a:extLst>
              <a:ext uri="{FF2B5EF4-FFF2-40B4-BE49-F238E27FC236}">
                <a16:creationId xmlns:a16="http://schemas.microsoft.com/office/drawing/2014/main" id="{E99180A0-7C01-47B5-8308-3D0F8B7C101C}"/>
              </a:ext>
            </a:extLst>
          </p:cNvPr>
          <p:cNvSpPr>
            <a:spLocks noGrp="1"/>
          </p:cNvSpPr>
          <p:nvPr>
            <p:ph type="sldNum" sz="quarter" idx="12"/>
          </p:nvPr>
        </p:nvSpPr>
        <p:spPr/>
        <p:txBody>
          <a:bodyPr/>
          <a:lstStyle/>
          <a:p>
            <a:fld id="{7128DA7F-F6FE-453F-B8BB-1900E7257DA6}" type="slidenum">
              <a:rPr lang="en-US" smtClean="0"/>
              <a:t>1</a:t>
            </a:fld>
            <a:endParaRPr lang="en-US" dirty="0"/>
          </a:p>
        </p:txBody>
      </p:sp>
    </p:spTree>
    <p:extLst>
      <p:ext uri="{BB962C8B-B14F-4D97-AF65-F5344CB8AC3E}">
        <p14:creationId xmlns:p14="http://schemas.microsoft.com/office/powerpoint/2010/main" val="2154149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4A4C4-A6F4-421D-AD5A-6F0EFEBB9C72}"/>
              </a:ext>
            </a:extLst>
          </p:cNvPr>
          <p:cNvSpPr>
            <a:spLocks noGrp="1"/>
          </p:cNvSpPr>
          <p:nvPr>
            <p:ph type="title"/>
          </p:nvPr>
        </p:nvSpPr>
        <p:spPr>
          <a:xfrm>
            <a:off x="581192" y="702156"/>
            <a:ext cx="11029616" cy="1013800"/>
          </a:xfrm>
        </p:spPr>
        <p:txBody>
          <a:bodyPr>
            <a:normAutofit/>
          </a:bodyPr>
          <a:lstStyle/>
          <a:p>
            <a:r>
              <a:rPr lang="en-US" dirty="0">
                <a:solidFill>
                  <a:srgbClr val="FFFFFF"/>
                </a:solidFill>
              </a:rPr>
              <a:t>Risk and return i: portfolio theory</a:t>
            </a:r>
          </a:p>
        </p:txBody>
      </p:sp>
      <p:sp>
        <p:nvSpPr>
          <p:cNvPr id="11" name="Rectangle 10">
            <a:extLst>
              <a:ext uri="{FF2B5EF4-FFF2-40B4-BE49-F238E27FC236}">
                <a16:creationId xmlns:a16="http://schemas.microsoft.com/office/drawing/2014/main" id="{5F9644DA-21E4-4D4B-B872-F14551490E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2180496"/>
            <a:ext cx="3703320" cy="4045683"/>
          </a:xfrm>
          <a:prstGeom prst="rect">
            <a:avLst/>
          </a:prstGeom>
          <a:solidFill>
            <a:srgbClr val="FFFFFF"/>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picture containing drawing&#10;&#10;Description automatically generated">
            <a:extLst>
              <a:ext uri="{FF2B5EF4-FFF2-40B4-BE49-F238E27FC236}">
                <a16:creationId xmlns:a16="http://schemas.microsoft.com/office/drawing/2014/main" id="{4BAA0921-244A-4243-B5C8-9DC525FF1CA0}"/>
              </a:ext>
            </a:extLst>
          </p:cNvPr>
          <p:cNvPicPr>
            <a:picLocks noChangeAspect="1"/>
          </p:cNvPicPr>
          <p:nvPr/>
        </p:nvPicPr>
        <p:blipFill rotWithShape="1">
          <a:blip r:embed="rId3">
            <a:extLst>
              <a:ext uri="{28A0092B-C50C-407E-A947-70E740481C1C}">
                <a14:useLocalDpi xmlns:a14="http://schemas.microsoft.com/office/drawing/2010/main" val="0"/>
              </a:ext>
            </a:extLst>
          </a:blip>
          <a:srcRect l="19870" r="44807" b="-2"/>
          <a:stretch/>
        </p:blipFill>
        <p:spPr>
          <a:xfrm>
            <a:off x="657225" y="2361056"/>
            <a:ext cx="3305175" cy="3649219"/>
          </a:xfrm>
          <a:prstGeom prst="rect">
            <a:avLst/>
          </a:prstGeom>
        </p:spPr>
      </p:pic>
      <p:sp>
        <p:nvSpPr>
          <p:cNvPr id="3" name="Content Placeholder 2">
            <a:extLst>
              <a:ext uri="{FF2B5EF4-FFF2-40B4-BE49-F238E27FC236}">
                <a16:creationId xmlns:a16="http://schemas.microsoft.com/office/drawing/2014/main" id="{D3D1AD1C-49A8-41B1-9189-3179F1DD1BE4}"/>
              </a:ext>
            </a:extLst>
          </p:cNvPr>
          <p:cNvSpPr>
            <a:spLocks noGrp="1"/>
          </p:cNvSpPr>
          <p:nvPr>
            <p:ph idx="1"/>
          </p:nvPr>
        </p:nvSpPr>
        <p:spPr>
          <a:xfrm>
            <a:off x="4505325" y="2180496"/>
            <a:ext cx="7105481" cy="4045683"/>
          </a:xfrm>
        </p:spPr>
        <p:txBody>
          <a:bodyPr>
            <a:noAutofit/>
          </a:bodyPr>
          <a:lstStyle/>
          <a:p>
            <a:pPr>
              <a:lnSpc>
                <a:spcPct val="90000"/>
              </a:lnSpc>
            </a:pPr>
            <a:r>
              <a:rPr lang="en-US" sz="2000" dirty="0"/>
              <a:t>Historic Returns and Risks</a:t>
            </a:r>
          </a:p>
          <a:p>
            <a:pPr>
              <a:lnSpc>
                <a:spcPct val="90000"/>
              </a:lnSpc>
            </a:pPr>
            <a:r>
              <a:rPr lang="en-US" sz="2000" dirty="0"/>
              <a:t>Diversification and Portfolio Risk</a:t>
            </a:r>
          </a:p>
          <a:p>
            <a:pPr>
              <a:lnSpc>
                <a:spcPct val="90000"/>
              </a:lnSpc>
            </a:pPr>
            <a:r>
              <a:rPr lang="en-US" sz="2000" dirty="0"/>
              <a:t>Optimal Portfolio Selection</a:t>
            </a:r>
          </a:p>
          <a:p>
            <a:pPr>
              <a:lnSpc>
                <a:spcPct val="90000"/>
              </a:lnSpc>
            </a:pPr>
            <a:r>
              <a:rPr lang="en-US" sz="2000" dirty="0"/>
              <a:t>Should Companies Diversify?</a:t>
            </a:r>
          </a:p>
        </p:txBody>
      </p:sp>
      <p:sp>
        <p:nvSpPr>
          <p:cNvPr id="4" name="Slide Number Placeholder 3">
            <a:extLst>
              <a:ext uri="{FF2B5EF4-FFF2-40B4-BE49-F238E27FC236}">
                <a16:creationId xmlns:a16="http://schemas.microsoft.com/office/drawing/2014/main" id="{0B5E5A25-AC98-493D-AB03-76077FCE0C45}"/>
              </a:ext>
            </a:extLst>
          </p:cNvPr>
          <p:cNvSpPr>
            <a:spLocks noGrp="1"/>
          </p:cNvSpPr>
          <p:nvPr>
            <p:ph type="sldNum" sz="quarter" idx="12"/>
          </p:nvPr>
        </p:nvSpPr>
        <p:spPr>
          <a:xfrm>
            <a:off x="10558300" y="6400800"/>
            <a:ext cx="1052508" cy="365125"/>
          </a:xfrm>
        </p:spPr>
        <p:txBody>
          <a:bodyPr>
            <a:normAutofit/>
          </a:bodyPr>
          <a:lstStyle/>
          <a:p>
            <a:pPr>
              <a:spcAft>
                <a:spcPts val="600"/>
              </a:spcAft>
            </a:pPr>
            <a:fld id="{7128DA7F-F6FE-453F-B8BB-1900E7257DA6}" type="slidenum">
              <a:rPr lang="en-US" smtClean="0"/>
              <a:pPr>
                <a:spcAft>
                  <a:spcPts val="600"/>
                </a:spcAft>
              </a:pPr>
              <a:t>2</a:t>
            </a:fld>
            <a:endParaRPr lang="en-US" dirty="0"/>
          </a:p>
        </p:txBody>
      </p:sp>
    </p:spTree>
    <p:extLst>
      <p:ext uri="{BB962C8B-B14F-4D97-AF65-F5344CB8AC3E}">
        <p14:creationId xmlns:p14="http://schemas.microsoft.com/office/powerpoint/2010/main" val="2036483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913B6-277D-423A-BB58-04F2D600AF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9472AC-D7CB-5525-A87D-198220936B8A}"/>
              </a:ext>
            </a:extLst>
          </p:cNvPr>
          <p:cNvSpPr>
            <a:spLocks noGrp="1"/>
          </p:cNvSpPr>
          <p:nvPr>
            <p:ph type="title"/>
          </p:nvPr>
        </p:nvSpPr>
        <p:spPr>
          <a:xfrm>
            <a:off x="581192" y="702156"/>
            <a:ext cx="11029616" cy="1013800"/>
          </a:xfrm>
        </p:spPr>
        <p:txBody>
          <a:bodyPr>
            <a:normAutofit/>
          </a:bodyPr>
          <a:lstStyle/>
          <a:p>
            <a:r>
              <a:rPr lang="en-US" dirty="0">
                <a:solidFill>
                  <a:srgbClr val="FFFFFF"/>
                </a:solidFill>
              </a:rPr>
              <a:t>Risk and return i: portfolio theory</a:t>
            </a:r>
          </a:p>
        </p:txBody>
      </p:sp>
      <p:pic>
        <p:nvPicPr>
          <p:cNvPr id="6" name="Picture 5" descr="A picture containing drawing&#10;&#10;Description automatically generated">
            <a:extLst>
              <a:ext uri="{FF2B5EF4-FFF2-40B4-BE49-F238E27FC236}">
                <a16:creationId xmlns:a16="http://schemas.microsoft.com/office/drawing/2014/main" id="{B6EFA2E9-D2EE-3378-81E9-879AB2848092}"/>
              </a:ext>
            </a:extLst>
          </p:cNvPr>
          <p:cNvPicPr>
            <a:picLocks noChangeAspect="1"/>
          </p:cNvPicPr>
          <p:nvPr/>
        </p:nvPicPr>
        <p:blipFill rotWithShape="1">
          <a:blip r:embed="rId3">
            <a:extLst>
              <a:ext uri="{28A0092B-C50C-407E-A947-70E740481C1C}">
                <a14:useLocalDpi xmlns:a14="http://schemas.microsoft.com/office/drawing/2010/main" val="0"/>
              </a:ext>
            </a:extLst>
          </a:blip>
          <a:srcRect l="19870" r="44807" b="-2"/>
          <a:stretch/>
        </p:blipFill>
        <p:spPr>
          <a:xfrm>
            <a:off x="657225" y="2361056"/>
            <a:ext cx="3305175" cy="3649219"/>
          </a:xfrm>
          <a:prstGeom prst="rect">
            <a:avLst/>
          </a:prstGeom>
        </p:spPr>
      </p:pic>
      <p:sp>
        <p:nvSpPr>
          <p:cNvPr id="3" name="Content Placeholder 2">
            <a:extLst>
              <a:ext uri="{FF2B5EF4-FFF2-40B4-BE49-F238E27FC236}">
                <a16:creationId xmlns:a16="http://schemas.microsoft.com/office/drawing/2014/main" id="{EE42A3F0-3D32-A9C9-A24F-2A489D7A1130}"/>
              </a:ext>
            </a:extLst>
          </p:cNvPr>
          <p:cNvSpPr>
            <a:spLocks noGrp="1"/>
          </p:cNvSpPr>
          <p:nvPr>
            <p:ph idx="1"/>
          </p:nvPr>
        </p:nvSpPr>
        <p:spPr>
          <a:xfrm>
            <a:off x="4505325" y="2180496"/>
            <a:ext cx="7105481" cy="4045683"/>
          </a:xfrm>
        </p:spPr>
        <p:txBody>
          <a:bodyPr>
            <a:noAutofit/>
          </a:bodyPr>
          <a:lstStyle/>
          <a:p>
            <a:pPr>
              <a:lnSpc>
                <a:spcPct val="90000"/>
              </a:lnSpc>
            </a:pPr>
            <a:r>
              <a:rPr lang="en-US" sz="2000" dirty="0"/>
              <a:t>Market Risk is Measured by Beta</a:t>
            </a:r>
          </a:p>
          <a:p>
            <a:pPr>
              <a:lnSpc>
                <a:spcPct val="90000"/>
              </a:lnSpc>
            </a:pPr>
            <a:r>
              <a:rPr lang="en-US" sz="2000" dirty="0"/>
              <a:t>Estimating Beta</a:t>
            </a:r>
          </a:p>
          <a:p>
            <a:pPr>
              <a:lnSpc>
                <a:spcPct val="90000"/>
              </a:lnSpc>
            </a:pPr>
            <a:r>
              <a:rPr lang="en-US" sz="2000" dirty="0"/>
              <a:t>What Determines Beta?</a:t>
            </a:r>
          </a:p>
          <a:p>
            <a:pPr>
              <a:lnSpc>
                <a:spcPct val="90000"/>
              </a:lnSpc>
            </a:pPr>
            <a:r>
              <a:rPr lang="en-US" sz="2000" dirty="0"/>
              <a:t>CAPM, Betas, and Expected returns</a:t>
            </a:r>
          </a:p>
          <a:p>
            <a:pPr>
              <a:lnSpc>
                <a:spcPct val="90000"/>
              </a:lnSpc>
            </a:pPr>
            <a:r>
              <a:rPr lang="en-US" sz="2000" dirty="0"/>
              <a:t>Does CAPM Hold in the Real World?</a:t>
            </a:r>
          </a:p>
          <a:p>
            <a:pPr>
              <a:lnSpc>
                <a:spcPct val="90000"/>
              </a:lnSpc>
            </a:pPr>
            <a:r>
              <a:rPr lang="en-US" sz="2000" dirty="0"/>
              <a:t>Arbitrage Pricing Theory and Factor Models</a:t>
            </a:r>
          </a:p>
        </p:txBody>
      </p:sp>
      <p:sp>
        <p:nvSpPr>
          <p:cNvPr id="4" name="Slide Number Placeholder 3">
            <a:extLst>
              <a:ext uri="{FF2B5EF4-FFF2-40B4-BE49-F238E27FC236}">
                <a16:creationId xmlns:a16="http://schemas.microsoft.com/office/drawing/2014/main" id="{52C0854A-FC97-B994-BA5B-2EFED7D93D1C}"/>
              </a:ext>
            </a:extLst>
          </p:cNvPr>
          <p:cNvSpPr>
            <a:spLocks noGrp="1"/>
          </p:cNvSpPr>
          <p:nvPr>
            <p:ph type="sldNum" sz="quarter" idx="12"/>
          </p:nvPr>
        </p:nvSpPr>
        <p:spPr>
          <a:xfrm>
            <a:off x="10558300" y="6400800"/>
            <a:ext cx="1052508" cy="365125"/>
          </a:xfrm>
        </p:spPr>
        <p:txBody>
          <a:bodyPr>
            <a:normAutofit/>
          </a:bodyPr>
          <a:lstStyle/>
          <a:p>
            <a:pPr>
              <a:spcAft>
                <a:spcPts val="600"/>
              </a:spcAft>
            </a:pPr>
            <a:fld id="{7128DA7F-F6FE-453F-B8BB-1900E7257DA6}" type="slidenum">
              <a:rPr lang="en-US" smtClean="0"/>
              <a:pPr>
                <a:spcAft>
                  <a:spcPts val="600"/>
                </a:spcAft>
              </a:pPr>
              <a:t>3</a:t>
            </a:fld>
            <a:endParaRPr lang="en-US" dirty="0"/>
          </a:p>
        </p:txBody>
      </p:sp>
    </p:spTree>
    <p:extLst>
      <p:ext uri="{BB962C8B-B14F-4D97-AF65-F5344CB8AC3E}">
        <p14:creationId xmlns:p14="http://schemas.microsoft.com/office/powerpoint/2010/main" val="3049547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92597-AA7B-C9A5-6783-BE9E374B07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89D347-0564-B429-CBCE-F4A1A1DB01EA}"/>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Historic returns and risks</a:t>
            </a:r>
          </a:p>
        </p:txBody>
      </p:sp>
      <p:sp>
        <p:nvSpPr>
          <p:cNvPr id="4" name="Slide Number Placeholder 3">
            <a:extLst>
              <a:ext uri="{FF2B5EF4-FFF2-40B4-BE49-F238E27FC236}">
                <a16:creationId xmlns:a16="http://schemas.microsoft.com/office/drawing/2014/main" id="{8D4E9F00-0726-4A16-4099-CB524F32088D}"/>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4</a:t>
            </a:fld>
            <a:endParaRPr lang="en-US"/>
          </a:p>
        </p:txBody>
      </p:sp>
      <p:pic>
        <p:nvPicPr>
          <p:cNvPr id="5" name="Picture 4" descr="A line graph of investment returns and nominal terms plots log scale in dollars versus years from 1899 to 2023.">
            <a:extLst>
              <a:ext uri="{FF2B5EF4-FFF2-40B4-BE49-F238E27FC236}">
                <a16:creationId xmlns:a16="http://schemas.microsoft.com/office/drawing/2014/main" id="{4E366FAB-CEDD-6726-6440-974AC3FA0ED3}"/>
              </a:ext>
            </a:extLst>
          </p:cNvPr>
          <p:cNvPicPr>
            <a:picLocks noChangeAspect="1"/>
          </p:cNvPicPr>
          <p:nvPr/>
        </p:nvPicPr>
        <p:blipFill>
          <a:blip r:embed="rId3"/>
          <a:stretch>
            <a:fillRect/>
          </a:stretch>
        </p:blipFill>
        <p:spPr>
          <a:xfrm>
            <a:off x="3377234" y="2869345"/>
            <a:ext cx="5437531" cy="3279909"/>
          </a:xfrm>
          <a:prstGeom prst="rect">
            <a:avLst/>
          </a:prstGeom>
        </p:spPr>
      </p:pic>
      <p:sp>
        <p:nvSpPr>
          <p:cNvPr id="6" name="Content Placeholder 2">
            <a:extLst>
              <a:ext uri="{FF2B5EF4-FFF2-40B4-BE49-F238E27FC236}">
                <a16:creationId xmlns:a16="http://schemas.microsoft.com/office/drawing/2014/main" id="{BF6E4B3A-2E7E-C98A-8D7D-DBCF2567D079}"/>
              </a:ext>
            </a:extLst>
          </p:cNvPr>
          <p:cNvSpPr>
            <a:spLocks noGrp="1"/>
          </p:cNvSpPr>
          <p:nvPr>
            <p:ph sz="half" idx="1"/>
          </p:nvPr>
        </p:nvSpPr>
        <p:spPr>
          <a:xfrm>
            <a:off x="344184" y="2039591"/>
            <a:ext cx="11362010" cy="708746"/>
          </a:xfrm>
        </p:spPr>
        <p:txBody>
          <a:bodyPr vert="horz" lIns="91440" tIns="45720" rIns="91440" bIns="45720" rtlCol="0" anchor="ctr">
            <a:noAutofit/>
          </a:bodyPr>
          <a:lstStyle/>
          <a:p>
            <a:pPr marL="0" indent="0">
              <a:buNone/>
            </a:pPr>
            <a:r>
              <a:rPr lang="en-US" sz="1900" dirty="0"/>
              <a:t>Assume an investment of $1 at the start of 1900. How would it have grown by the end of 2023 in </a:t>
            </a:r>
            <a:r>
              <a:rPr lang="en-US" sz="1900" b="1" dirty="0"/>
              <a:t>nominal</a:t>
            </a:r>
            <a:r>
              <a:rPr lang="en-US" sz="1900" dirty="0"/>
              <a:t> terms, assuming reinvestment of all dividend and interest payments?</a:t>
            </a:r>
          </a:p>
        </p:txBody>
      </p:sp>
      <p:sp>
        <p:nvSpPr>
          <p:cNvPr id="7" name="Content Placeholder 2">
            <a:extLst>
              <a:ext uri="{FF2B5EF4-FFF2-40B4-BE49-F238E27FC236}">
                <a16:creationId xmlns:a16="http://schemas.microsoft.com/office/drawing/2014/main" id="{7BAE1C06-F8A9-1C4E-0B1E-C32ACE4D0588}"/>
              </a:ext>
            </a:extLst>
          </p:cNvPr>
          <p:cNvSpPr txBox="1">
            <a:spLocks/>
          </p:cNvSpPr>
          <p:nvPr/>
        </p:nvSpPr>
        <p:spPr>
          <a:xfrm>
            <a:off x="701563" y="6149254"/>
            <a:ext cx="11362010" cy="708746"/>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sz="1200" dirty="0"/>
              <a:t>Source: E. Dimson, P. R. Marsh, and M. Staunton, Triumph of the Optimists: 101 Years of Global Investment Returns (Princeton, NJ: Princeton University Press, 2002), with updates provided by the authors.</a:t>
            </a:r>
          </a:p>
        </p:txBody>
      </p:sp>
    </p:spTree>
    <p:extLst>
      <p:ext uri="{BB962C8B-B14F-4D97-AF65-F5344CB8AC3E}">
        <p14:creationId xmlns:p14="http://schemas.microsoft.com/office/powerpoint/2010/main" val="27986015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C18B5-23B4-63D3-B8F0-E7E0693273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0C91AF-BE4E-D0E3-0DC9-48119C537604}"/>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Historic returns and risks</a:t>
            </a:r>
          </a:p>
        </p:txBody>
      </p:sp>
      <p:sp>
        <p:nvSpPr>
          <p:cNvPr id="4" name="Slide Number Placeholder 3">
            <a:extLst>
              <a:ext uri="{FF2B5EF4-FFF2-40B4-BE49-F238E27FC236}">
                <a16:creationId xmlns:a16="http://schemas.microsoft.com/office/drawing/2014/main" id="{DF9E407C-EB13-C390-BE48-8BA6A7BFB2A8}"/>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5</a:t>
            </a:fld>
            <a:endParaRPr lang="en-US"/>
          </a:p>
        </p:txBody>
      </p:sp>
      <p:sp>
        <p:nvSpPr>
          <p:cNvPr id="6" name="Content Placeholder 2">
            <a:extLst>
              <a:ext uri="{FF2B5EF4-FFF2-40B4-BE49-F238E27FC236}">
                <a16:creationId xmlns:a16="http://schemas.microsoft.com/office/drawing/2014/main" id="{6B31426C-72CE-1A2A-BEE7-EFD4BBC074B2}"/>
              </a:ext>
            </a:extLst>
          </p:cNvPr>
          <p:cNvSpPr>
            <a:spLocks noGrp="1"/>
          </p:cNvSpPr>
          <p:nvPr>
            <p:ph sz="half" idx="1"/>
          </p:nvPr>
        </p:nvSpPr>
        <p:spPr>
          <a:xfrm>
            <a:off x="344184" y="2039591"/>
            <a:ext cx="11362010" cy="708746"/>
          </a:xfrm>
        </p:spPr>
        <p:txBody>
          <a:bodyPr vert="horz" lIns="91440" tIns="45720" rIns="91440" bIns="45720" rtlCol="0" anchor="ctr">
            <a:noAutofit/>
          </a:bodyPr>
          <a:lstStyle/>
          <a:p>
            <a:pPr marL="0" indent="0">
              <a:buNone/>
            </a:pPr>
            <a:r>
              <a:rPr lang="en-US" sz="1900" dirty="0"/>
              <a:t>Assume an investment of $1 at the start of 1900. How would it have grown by the end of 2023 in </a:t>
            </a:r>
            <a:r>
              <a:rPr lang="en-US" sz="1900" b="1" dirty="0"/>
              <a:t>real</a:t>
            </a:r>
            <a:r>
              <a:rPr lang="en-US" sz="1900" dirty="0"/>
              <a:t> terms (i.e., adjusting for inflation), assuming reinvestment of all dividend and interest payments?</a:t>
            </a:r>
          </a:p>
        </p:txBody>
      </p:sp>
      <p:sp>
        <p:nvSpPr>
          <p:cNvPr id="7" name="Content Placeholder 2">
            <a:extLst>
              <a:ext uri="{FF2B5EF4-FFF2-40B4-BE49-F238E27FC236}">
                <a16:creationId xmlns:a16="http://schemas.microsoft.com/office/drawing/2014/main" id="{8085E8C3-5040-8634-8D0C-A1E7723A9A20}"/>
              </a:ext>
            </a:extLst>
          </p:cNvPr>
          <p:cNvSpPr txBox="1">
            <a:spLocks/>
          </p:cNvSpPr>
          <p:nvPr/>
        </p:nvSpPr>
        <p:spPr>
          <a:xfrm>
            <a:off x="701563" y="6149254"/>
            <a:ext cx="11362010" cy="708746"/>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sz="1200" dirty="0"/>
              <a:t>Source: E. Dimson, P. R. Marsh, and M. Staunton, Triumph of the Optimists: 101 Years of Global Investment Returns (Princeton, NJ: Princeton University Press, 2002), with updates provided by the authors.</a:t>
            </a:r>
          </a:p>
        </p:txBody>
      </p:sp>
      <p:pic>
        <p:nvPicPr>
          <p:cNvPr id="8" name="Picture 7" descr="A line graph of investment returns in real terms plots log scale in dollars versus years from 1899 to 2023.">
            <a:extLst>
              <a:ext uri="{FF2B5EF4-FFF2-40B4-BE49-F238E27FC236}">
                <a16:creationId xmlns:a16="http://schemas.microsoft.com/office/drawing/2014/main" id="{C5836D59-5816-E3CD-5A9B-76F5DD0A64C4}"/>
              </a:ext>
            </a:extLst>
          </p:cNvPr>
          <p:cNvPicPr>
            <a:picLocks noChangeAspect="1"/>
          </p:cNvPicPr>
          <p:nvPr/>
        </p:nvPicPr>
        <p:blipFill>
          <a:blip r:embed="rId3"/>
          <a:stretch>
            <a:fillRect/>
          </a:stretch>
        </p:blipFill>
        <p:spPr>
          <a:xfrm>
            <a:off x="3180899" y="2925566"/>
            <a:ext cx="5688579" cy="3301764"/>
          </a:xfrm>
          <a:prstGeom prst="rect">
            <a:avLst/>
          </a:prstGeom>
        </p:spPr>
      </p:pic>
    </p:spTree>
    <p:extLst>
      <p:ext uri="{BB962C8B-B14F-4D97-AF65-F5344CB8AC3E}">
        <p14:creationId xmlns:p14="http://schemas.microsoft.com/office/powerpoint/2010/main" val="2099219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F1D5B-5E23-2E3A-38C3-3618914880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039902-CE30-BE41-CBEA-96C41461378D}"/>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Historic returns and risks</a:t>
            </a:r>
          </a:p>
        </p:txBody>
      </p:sp>
      <p:sp>
        <p:nvSpPr>
          <p:cNvPr id="4" name="Slide Number Placeholder 3">
            <a:extLst>
              <a:ext uri="{FF2B5EF4-FFF2-40B4-BE49-F238E27FC236}">
                <a16:creationId xmlns:a16="http://schemas.microsoft.com/office/drawing/2014/main" id="{3D0747FA-0D4B-5956-08C1-9386A5D0701E}"/>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6</a:t>
            </a:fld>
            <a:endParaRPr lang="en-US"/>
          </a:p>
        </p:txBody>
      </p:sp>
      <p:sp>
        <p:nvSpPr>
          <p:cNvPr id="6" name="Content Placeholder 2">
            <a:extLst>
              <a:ext uri="{FF2B5EF4-FFF2-40B4-BE49-F238E27FC236}">
                <a16:creationId xmlns:a16="http://schemas.microsoft.com/office/drawing/2014/main" id="{B56EDFD0-AEA7-5D16-A5AE-8D469E22A8EA}"/>
              </a:ext>
            </a:extLst>
          </p:cNvPr>
          <p:cNvSpPr>
            <a:spLocks noGrp="1"/>
          </p:cNvSpPr>
          <p:nvPr>
            <p:ph sz="half" idx="1"/>
          </p:nvPr>
        </p:nvSpPr>
        <p:spPr>
          <a:xfrm>
            <a:off x="414995" y="2357919"/>
            <a:ext cx="11362010" cy="3118207"/>
          </a:xfrm>
        </p:spPr>
        <p:txBody>
          <a:bodyPr vert="horz" lIns="91440" tIns="45720" rIns="91440" bIns="45720" rtlCol="0" anchor="ctr">
            <a:noAutofit/>
          </a:bodyPr>
          <a:lstStyle/>
          <a:p>
            <a:r>
              <a:rPr lang="en-US" sz="1900" dirty="0"/>
              <a:t>Returns are not free; equity generates </a:t>
            </a:r>
            <a:r>
              <a:rPr lang="en-US" sz="1900" b="1" dirty="0"/>
              <a:t>higher returns </a:t>
            </a:r>
            <a:r>
              <a:rPr lang="en-US" sz="1900" dirty="0"/>
              <a:t>only in exchange for </a:t>
            </a:r>
            <a:r>
              <a:rPr lang="en-US" sz="1900" b="1" dirty="0"/>
              <a:t>greater volatility</a:t>
            </a:r>
            <a:r>
              <a:rPr lang="en-US" sz="1900" dirty="0"/>
              <a:t>.</a:t>
            </a:r>
          </a:p>
          <a:p>
            <a:r>
              <a:rPr lang="en-US" sz="1900" dirty="0"/>
              <a:t>The gap in returns between equities and risk-free bonds is often known as the “</a:t>
            </a:r>
            <a:r>
              <a:rPr lang="en-US" sz="1900" b="1" dirty="0"/>
              <a:t>risk premium</a:t>
            </a:r>
            <a:r>
              <a:rPr lang="en-US" sz="1900" dirty="0"/>
              <a:t>” for equities, or the “equity premium.”</a:t>
            </a:r>
          </a:p>
          <a:p>
            <a:r>
              <a:rPr lang="en-US" sz="1900" dirty="0"/>
              <a:t>However, this premium is historically so large that standard models of human risk aversion cannot explain it, a discrepancy known as the “</a:t>
            </a:r>
            <a:r>
              <a:rPr lang="en-US" sz="1900" b="1" dirty="0"/>
              <a:t>equity premium puzzle</a:t>
            </a:r>
            <a:r>
              <a:rPr lang="en-US" sz="1900" dirty="0"/>
              <a:t>.”</a:t>
            </a:r>
          </a:p>
          <a:p>
            <a:pPr lvl="1"/>
            <a:r>
              <a:rPr lang="en-US" sz="1700" dirty="0"/>
              <a:t>Campbell and Cochrane (1999) propose that investors judge consumption against a “habit” standard of living, causing extreme risk aversion whenever a recession threatens to drop them below that level.</a:t>
            </a:r>
          </a:p>
          <a:p>
            <a:pPr lvl="1"/>
            <a:r>
              <a:rPr lang="en-US" sz="1700" dirty="0"/>
              <a:t>Benartzi and Thaler (1995) argue that because investors check portfolios frequently, they require a high return to compensate for the psychological pain of observing short-term losses.</a:t>
            </a:r>
          </a:p>
        </p:txBody>
      </p:sp>
    </p:spTree>
    <p:extLst>
      <p:ext uri="{BB962C8B-B14F-4D97-AF65-F5344CB8AC3E}">
        <p14:creationId xmlns:p14="http://schemas.microsoft.com/office/powerpoint/2010/main" val="3776069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EE0CB-0A32-6250-BDDE-4D145B280C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471115-AEDA-3389-9EA6-CFED84E24FC5}"/>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Historic returns and risks</a:t>
            </a:r>
          </a:p>
        </p:txBody>
      </p:sp>
      <p:sp>
        <p:nvSpPr>
          <p:cNvPr id="4" name="Slide Number Placeholder 3">
            <a:extLst>
              <a:ext uri="{FF2B5EF4-FFF2-40B4-BE49-F238E27FC236}">
                <a16:creationId xmlns:a16="http://schemas.microsoft.com/office/drawing/2014/main" id="{8E51018F-A3D7-57A2-8DDA-6A9A79A4F2E6}"/>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7</a:t>
            </a:fld>
            <a:endParaRPr lang="en-US"/>
          </a:p>
        </p:txBody>
      </p:sp>
      <p:sp>
        <p:nvSpPr>
          <p:cNvPr id="6" name="Content Placeholder 2">
            <a:extLst>
              <a:ext uri="{FF2B5EF4-FFF2-40B4-BE49-F238E27FC236}">
                <a16:creationId xmlns:a16="http://schemas.microsoft.com/office/drawing/2014/main" id="{9A21669D-BCDF-95E4-2CB8-EA63B8B55BE2}"/>
              </a:ext>
            </a:extLst>
          </p:cNvPr>
          <p:cNvSpPr>
            <a:spLocks noGrp="1"/>
          </p:cNvSpPr>
          <p:nvPr>
            <p:ph sz="half" idx="1"/>
          </p:nvPr>
        </p:nvSpPr>
        <p:spPr>
          <a:xfrm>
            <a:off x="414995" y="2178293"/>
            <a:ext cx="11362010" cy="708746"/>
          </a:xfrm>
        </p:spPr>
        <p:txBody>
          <a:bodyPr vert="horz" lIns="91440" tIns="45720" rIns="91440" bIns="45720" rtlCol="0" anchor="ctr">
            <a:noAutofit/>
          </a:bodyPr>
          <a:lstStyle/>
          <a:p>
            <a:pPr marL="0" indent="0" algn="ctr">
              <a:buNone/>
            </a:pPr>
            <a:r>
              <a:rPr lang="en-US" sz="1900" b="1" dirty="0"/>
              <a:t>Returns on U.S. Treasury bills, government bonds, and stocks data from 1900 to 2023</a:t>
            </a:r>
          </a:p>
        </p:txBody>
      </p:sp>
      <p:sp>
        <p:nvSpPr>
          <p:cNvPr id="7" name="Content Placeholder 2">
            <a:extLst>
              <a:ext uri="{FF2B5EF4-FFF2-40B4-BE49-F238E27FC236}">
                <a16:creationId xmlns:a16="http://schemas.microsoft.com/office/drawing/2014/main" id="{352D982F-4029-36B7-D340-476A5E57BBF5}"/>
              </a:ext>
            </a:extLst>
          </p:cNvPr>
          <p:cNvSpPr txBox="1">
            <a:spLocks/>
          </p:cNvSpPr>
          <p:nvPr/>
        </p:nvSpPr>
        <p:spPr>
          <a:xfrm>
            <a:off x="778619" y="5121838"/>
            <a:ext cx="11362010" cy="708746"/>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sz="1200" dirty="0"/>
              <a:t>Source: E. Dimson, P. R. Marsh, and M. Staunton, Triumph of the Optimists: 101 Years of Global Investment Returns (Princeton, NJ: Princeton University Press, 2002), with updates provided by the authors.</a:t>
            </a:r>
          </a:p>
        </p:txBody>
      </p:sp>
      <p:graphicFrame>
        <p:nvGraphicFramePr>
          <p:cNvPr id="3" name="Table 13">
            <a:extLst>
              <a:ext uri="{FF2B5EF4-FFF2-40B4-BE49-F238E27FC236}">
                <a16:creationId xmlns:a16="http://schemas.microsoft.com/office/drawing/2014/main" id="{A4B88179-A04A-0FC8-11C9-744B3EAF6F6C}"/>
              </a:ext>
            </a:extLst>
          </p:cNvPr>
          <p:cNvGraphicFramePr>
            <a:graphicFrameLocks noGrp="1"/>
          </p:cNvGraphicFramePr>
          <p:nvPr>
            <p:extLst>
              <p:ext uri="{D42A27DB-BD31-4B8C-83A1-F6EECF244321}">
                <p14:modId xmlns:p14="http://schemas.microsoft.com/office/powerpoint/2010/main" val="3756338926"/>
              </p:ext>
            </p:extLst>
          </p:nvPr>
        </p:nvGraphicFramePr>
        <p:xfrm>
          <a:off x="1866900" y="3147481"/>
          <a:ext cx="8458200" cy="1752600"/>
        </p:xfrm>
        <a:graphic>
          <a:graphicData uri="http://schemas.openxmlformats.org/drawingml/2006/table">
            <a:tbl>
              <a:tblPr firstRow="1" bandRow="1">
                <a:tableStyleId>{5C22544A-7EE6-4342-B048-85BDC9FD1C3A}</a:tableStyleId>
              </a:tblPr>
              <a:tblGrid>
                <a:gridCol w="2205428">
                  <a:extLst>
                    <a:ext uri="{9D8B030D-6E8A-4147-A177-3AD203B41FA5}">
                      <a16:colId xmlns:a16="http://schemas.microsoft.com/office/drawing/2014/main" val="3325327648"/>
                    </a:ext>
                  </a:extLst>
                </a:gridCol>
                <a:gridCol w="1454046">
                  <a:extLst>
                    <a:ext uri="{9D8B030D-6E8A-4147-A177-3AD203B41FA5}">
                      <a16:colId xmlns:a16="http://schemas.microsoft.com/office/drawing/2014/main" val="1224786397"/>
                    </a:ext>
                  </a:extLst>
                </a:gridCol>
                <a:gridCol w="1319134">
                  <a:extLst>
                    <a:ext uri="{9D8B030D-6E8A-4147-A177-3AD203B41FA5}">
                      <a16:colId xmlns:a16="http://schemas.microsoft.com/office/drawing/2014/main" val="433660406"/>
                    </a:ext>
                  </a:extLst>
                </a:gridCol>
                <a:gridCol w="3479592">
                  <a:extLst>
                    <a:ext uri="{9D8B030D-6E8A-4147-A177-3AD203B41FA5}">
                      <a16:colId xmlns:a16="http://schemas.microsoft.com/office/drawing/2014/main" val="1096554532"/>
                    </a:ext>
                  </a:extLst>
                </a:gridCol>
              </a:tblGrid>
              <a:tr h="370840">
                <a:tc>
                  <a:txBody>
                    <a:bodyPr/>
                    <a:lstStyle/>
                    <a:p>
                      <a:endParaRPr lang="en-US" dirty="0"/>
                    </a:p>
                  </a:txBody>
                  <a:tcPr/>
                </a:tc>
                <a:tc>
                  <a:txBody>
                    <a:bodyPr/>
                    <a:lstStyle/>
                    <a:p>
                      <a:pPr algn="ctr"/>
                      <a:r>
                        <a:rPr lang="en-US" dirty="0"/>
                        <a:t>Nominal</a:t>
                      </a:r>
                    </a:p>
                  </a:txBody>
                  <a:tcPr anchor="b"/>
                </a:tc>
                <a:tc>
                  <a:txBody>
                    <a:bodyPr/>
                    <a:lstStyle/>
                    <a:p>
                      <a:pPr algn="ctr"/>
                      <a:r>
                        <a:rPr lang="en-US" dirty="0"/>
                        <a:t>Real</a:t>
                      </a:r>
                    </a:p>
                  </a:txBody>
                  <a:tcPr anchor="b"/>
                </a:tc>
                <a:tc>
                  <a:txBody>
                    <a:bodyPr/>
                    <a:lstStyle/>
                    <a:p>
                      <a:pPr algn="ctr"/>
                      <a:r>
                        <a:rPr lang="en-US" dirty="0"/>
                        <a:t>Average Risk Premium (Extra Return versus Treasury Bills)</a:t>
                      </a:r>
                    </a:p>
                  </a:txBody>
                  <a:tcPr anchor="b"/>
                </a:tc>
                <a:extLst>
                  <a:ext uri="{0D108BD9-81ED-4DB2-BD59-A6C34878D82A}">
                    <a16:rowId xmlns:a16="http://schemas.microsoft.com/office/drawing/2014/main" val="3129266028"/>
                  </a:ext>
                </a:extLst>
              </a:tr>
              <a:tr h="370840">
                <a:tc>
                  <a:txBody>
                    <a:bodyPr/>
                    <a:lstStyle/>
                    <a:p>
                      <a:r>
                        <a:rPr lang="en-US" dirty="0"/>
                        <a:t>Treasury bills</a:t>
                      </a:r>
                    </a:p>
                  </a:txBody>
                  <a:tcPr/>
                </a:tc>
                <a:tc>
                  <a:txBody>
                    <a:bodyPr/>
                    <a:lstStyle/>
                    <a:p>
                      <a:pPr marL="344488" indent="0" algn="ctr"/>
                      <a:r>
                        <a:rPr lang="en-US" dirty="0"/>
                        <a:t>3.4%</a:t>
                      </a:r>
                    </a:p>
                  </a:txBody>
                  <a:tcPr/>
                </a:tc>
                <a:tc>
                  <a:txBody>
                    <a:bodyPr/>
                    <a:lstStyle/>
                    <a:p>
                      <a:pPr marL="165100" indent="0" algn="ctr"/>
                      <a:r>
                        <a:rPr lang="en-US" dirty="0"/>
                        <a:t>0.6%</a:t>
                      </a:r>
                    </a:p>
                  </a:txBody>
                  <a:tcPr/>
                </a:tc>
                <a:tc>
                  <a:txBody>
                    <a:bodyPr/>
                    <a:lstStyle/>
                    <a:p>
                      <a:pPr marL="228600" indent="0" algn="ctr"/>
                      <a:r>
                        <a:rPr lang="en-US" dirty="0"/>
                        <a:t>0.0%</a:t>
                      </a:r>
                    </a:p>
                  </a:txBody>
                  <a:tcPr/>
                </a:tc>
                <a:extLst>
                  <a:ext uri="{0D108BD9-81ED-4DB2-BD59-A6C34878D82A}">
                    <a16:rowId xmlns:a16="http://schemas.microsoft.com/office/drawing/2014/main" val="66485448"/>
                  </a:ext>
                </a:extLst>
              </a:tr>
              <a:tr h="370840">
                <a:tc>
                  <a:txBody>
                    <a:bodyPr/>
                    <a:lstStyle/>
                    <a:p>
                      <a:r>
                        <a:rPr lang="en-US" dirty="0"/>
                        <a:t>Government bonds</a:t>
                      </a:r>
                    </a:p>
                  </a:txBody>
                  <a:tcPr/>
                </a:tc>
                <a:tc>
                  <a:txBody>
                    <a:bodyPr/>
                    <a:lstStyle/>
                    <a:p>
                      <a:pPr marL="120650" indent="0" algn="ctr"/>
                      <a:r>
                        <a:rPr lang="en-US" dirty="0"/>
                        <a:t>5.0</a:t>
                      </a:r>
                    </a:p>
                  </a:txBody>
                  <a:tcPr/>
                </a:tc>
                <a:tc>
                  <a:txBody>
                    <a:bodyPr/>
                    <a:lstStyle/>
                    <a:p>
                      <a:pPr algn="ctr"/>
                      <a:r>
                        <a:rPr lang="en-US" dirty="0"/>
                        <a:t>2.2</a:t>
                      </a:r>
                    </a:p>
                  </a:txBody>
                  <a:tcPr/>
                </a:tc>
                <a:tc>
                  <a:txBody>
                    <a:bodyPr/>
                    <a:lstStyle/>
                    <a:p>
                      <a:pPr algn="ctr"/>
                      <a:r>
                        <a:rPr lang="en-US" dirty="0"/>
                        <a:t>1.6</a:t>
                      </a:r>
                    </a:p>
                  </a:txBody>
                  <a:tcPr/>
                </a:tc>
                <a:extLst>
                  <a:ext uri="{0D108BD9-81ED-4DB2-BD59-A6C34878D82A}">
                    <a16:rowId xmlns:a16="http://schemas.microsoft.com/office/drawing/2014/main" val="3828653234"/>
                  </a:ext>
                </a:extLst>
              </a:tr>
              <a:tr h="370840">
                <a:tc>
                  <a:txBody>
                    <a:bodyPr/>
                    <a:lstStyle/>
                    <a:p>
                      <a:r>
                        <a:rPr lang="en-US" dirty="0"/>
                        <a:t>Stocks</a:t>
                      </a:r>
                    </a:p>
                  </a:txBody>
                  <a:tcPr/>
                </a:tc>
                <a:tc>
                  <a:txBody>
                    <a:bodyPr/>
                    <a:lstStyle/>
                    <a:p>
                      <a:pPr algn="ctr"/>
                      <a:r>
                        <a:rPr lang="en-US" dirty="0"/>
                        <a:t>11.5</a:t>
                      </a:r>
                    </a:p>
                  </a:txBody>
                  <a:tcPr/>
                </a:tc>
                <a:tc>
                  <a:txBody>
                    <a:bodyPr/>
                    <a:lstStyle/>
                    <a:p>
                      <a:pPr algn="ctr"/>
                      <a:r>
                        <a:rPr lang="en-US" dirty="0"/>
                        <a:t>8.4</a:t>
                      </a:r>
                    </a:p>
                  </a:txBody>
                  <a:tcPr/>
                </a:tc>
                <a:tc>
                  <a:txBody>
                    <a:bodyPr/>
                    <a:lstStyle/>
                    <a:p>
                      <a:pPr algn="ctr"/>
                      <a:r>
                        <a:rPr lang="en-US" dirty="0"/>
                        <a:t>8.1</a:t>
                      </a:r>
                    </a:p>
                  </a:txBody>
                  <a:tcPr/>
                </a:tc>
                <a:extLst>
                  <a:ext uri="{0D108BD9-81ED-4DB2-BD59-A6C34878D82A}">
                    <a16:rowId xmlns:a16="http://schemas.microsoft.com/office/drawing/2014/main" val="3802802201"/>
                  </a:ext>
                </a:extLst>
              </a:tr>
            </a:tbl>
          </a:graphicData>
        </a:graphic>
      </p:graphicFrame>
    </p:spTree>
    <p:extLst>
      <p:ext uri="{BB962C8B-B14F-4D97-AF65-F5344CB8AC3E}">
        <p14:creationId xmlns:p14="http://schemas.microsoft.com/office/powerpoint/2010/main" val="177401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E3D14-2978-F13D-1162-8A985172C5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55F916-2AD2-7C10-707A-8B9BB124BC72}"/>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Historic returns and risks</a:t>
            </a:r>
          </a:p>
        </p:txBody>
      </p:sp>
      <p:sp>
        <p:nvSpPr>
          <p:cNvPr id="4" name="Slide Number Placeholder 3">
            <a:extLst>
              <a:ext uri="{FF2B5EF4-FFF2-40B4-BE49-F238E27FC236}">
                <a16:creationId xmlns:a16="http://schemas.microsoft.com/office/drawing/2014/main" id="{C30250E9-E9AD-B63E-1342-60BB30FFA72A}"/>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8</a:t>
            </a:fld>
            <a:endParaRPr lang="en-US"/>
          </a:p>
        </p:txBody>
      </p:sp>
      <p:sp>
        <p:nvSpPr>
          <p:cNvPr id="6" name="Content Placeholder 2">
            <a:extLst>
              <a:ext uri="{FF2B5EF4-FFF2-40B4-BE49-F238E27FC236}">
                <a16:creationId xmlns:a16="http://schemas.microsoft.com/office/drawing/2014/main" id="{D0E51A55-F773-C09D-537D-3FE84CA8AFEB}"/>
              </a:ext>
            </a:extLst>
          </p:cNvPr>
          <p:cNvSpPr>
            <a:spLocks noGrp="1"/>
          </p:cNvSpPr>
          <p:nvPr>
            <p:ph sz="half" idx="1"/>
          </p:nvPr>
        </p:nvSpPr>
        <p:spPr>
          <a:xfrm>
            <a:off x="414995" y="2178293"/>
            <a:ext cx="11362010" cy="708746"/>
          </a:xfrm>
        </p:spPr>
        <p:txBody>
          <a:bodyPr vert="horz" lIns="91440" tIns="45720" rIns="91440" bIns="45720" rtlCol="0" anchor="ctr">
            <a:noAutofit/>
          </a:bodyPr>
          <a:lstStyle/>
          <a:p>
            <a:pPr marL="0" indent="0" algn="ctr">
              <a:buNone/>
            </a:pPr>
            <a:r>
              <a:rPr lang="en-US" sz="1600" b="1" dirty="0"/>
              <a:t>Average market return premiums (nominal return on stocks minus nominal return on bills), 1900 to 2023.</a:t>
            </a:r>
          </a:p>
        </p:txBody>
      </p:sp>
      <p:sp>
        <p:nvSpPr>
          <p:cNvPr id="7" name="Content Placeholder 2">
            <a:extLst>
              <a:ext uri="{FF2B5EF4-FFF2-40B4-BE49-F238E27FC236}">
                <a16:creationId xmlns:a16="http://schemas.microsoft.com/office/drawing/2014/main" id="{DD85FD26-ACBA-8B07-B73A-B12AAEFF4D8D}"/>
              </a:ext>
            </a:extLst>
          </p:cNvPr>
          <p:cNvSpPr txBox="1">
            <a:spLocks/>
          </p:cNvSpPr>
          <p:nvPr/>
        </p:nvSpPr>
        <p:spPr>
          <a:xfrm>
            <a:off x="722111" y="6012191"/>
            <a:ext cx="11362010" cy="708746"/>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sz="1200" dirty="0"/>
              <a:t>Source: E. Dimson, P. R. Marsh, and M. Staunton, Triumph of the Optimists: 101 Years of Global Investment Returns (Princeton, NJ: Princeton University Press, 2002), with updates provided by the authors.</a:t>
            </a:r>
          </a:p>
        </p:txBody>
      </p:sp>
      <p:pic>
        <p:nvPicPr>
          <p:cNvPr id="5" name="Picture 4" descr="A bar graph for market return premiums plots risk premium in percentage versus 21 countries.">
            <a:extLst>
              <a:ext uri="{FF2B5EF4-FFF2-40B4-BE49-F238E27FC236}">
                <a16:creationId xmlns:a16="http://schemas.microsoft.com/office/drawing/2014/main" id="{1A0D27DD-CF4A-9486-8920-F11932F86C5A}"/>
              </a:ext>
            </a:extLst>
          </p:cNvPr>
          <p:cNvPicPr>
            <a:picLocks noChangeAspect="1"/>
          </p:cNvPicPr>
          <p:nvPr/>
        </p:nvPicPr>
        <p:blipFill>
          <a:blip r:embed="rId3"/>
          <a:stretch>
            <a:fillRect/>
          </a:stretch>
        </p:blipFill>
        <p:spPr>
          <a:xfrm>
            <a:off x="3129526" y="2830096"/>
            <a:ext cx="5504857" cy="3182095"/>
          </a:xfrm>
          <a:prstGeom prst="rect">
            <a:avLst/>
          </a:prstGeom>
        </p:spPr>
      </p:pic>
    </p:spTree>
    <p:extLst>
      <p:ext uri="{BB962C8B-B14F-4D97-AF65-F5344CB8AC3E}">
        <p14:creationId xmlns:p14="http://schemas.microsoft.com/office/powerpoint/2010/main" val="2032007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B3469-61C0-7256-44A5-0E8E291307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03DE66-F781-5088-214A-11320E8D574B}"/>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Historic returns and risks</a:t>
            </a:r>
          </a:p>
        </p:txBody>
      </p:sp>
      <p:sp>
        <p:nvSpPr>
          <p:cNvPr id="4" name="Slide Number Placeholder 3">
            <a:extLst>
              <a:ext uri="{FF2B5EF4-FFF2-40B4-BE49-F238E27FC236}">
                <a16:creationId xmlns:a16="http://schemas.microsoft.com/office/drawing/2014/main" id="{4B4BA9D9-F641-62CA-64E9-9CFA8D7A689E}"/>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9</a:t>
            </a:fld>
            <a:endParaRPr lang="en-US"/>
          </a:p>
        </p:txBody>
      </p:sp>
      <p:sp>
        <p:nvSpPr>
          <p:cNvPr id="6" name="Content Placeholder 2">
            <a:extLst>
              <a:ext uri="{FF2B5EF4-FFF2-40B4-BE49-F238E27FC236}">
                <a16:creationId xmlns:a16="http://schemas.microsoft.com/office/drawing/2014/main" id="{3E07E94B-4D56-FB43-C716-BF6B3921666D}"/>
              </a:ext>
            </a:extLst>
          </p:cNvPr>
          <p:cNvSpPr>
            <a:spLocks noGrp="1"/>
          </p:cNvSpPr>
          <p:nvPr>
            <p:ph sz="half" idx="1"/>
          </p:nvPr>
        </p:nvSpPr>
        <p:spPr>
          <a:xfrm>
            <a:off x="348213" y="1936851"/>
            <a:ext cx="11362010" cy="708746"/>
          </a:xfrm>
        </p:spPr>
        <p:txBody>
          <a:bodyPr vert="horz" lIns="91440" tIns="45720" rIns="91440" bIns="45720" rtlCol="0" anchor="ctr">
            <a:noAutofit/>
          </a:bodyPr>
          <a:lstStyle/>
          <a:p>
            <a:r>
              <a:rPr lang="en-US" dirty="0"/>
              <a:t>The Stock Market has been a profitable but volatile investment.</a:t>
            </a:r>
          </a:p>
        </p:txBody>
      </p:sp>
      <p:sp>
        <p:nvSpPr>
          <p:cNvPr id="7" name="Content Placeholder 2">
            <a:extLst>
              <a:ext uri="{FF2B5EF4-FFF2-40B4-BE49-F238E27FC236}">
                <a16:creationId xmlns:a16="http://schemas.microsoft.com/office/drawing/2014/main" id="{8B9DE7AA-1DB0-26A6-7499-CCFE4593E927}"/>
              </a:ext>
            </a:extLst>
          </p:cNvPr>
          <p:cNvSpPr txBox="1">
            <a:spLocks/>
          </p:cNvSpPr>
          <p:nvPr/>
        </p:nvSpPr>
        <p:spPr>
          <a:xfrm>
            <a:off x="534859" y="6155844"/>
            <a:ext cx="11362010" cy="708746"/>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sz="1200" dirty="0"/>
              <a:t>Source: E. Dimson, P. R. Marsh, and M. Staunton, Triumph of the Optimists: 101 Years of Global Investment Returns (Princeton, NJ: Princeton University Press, 2002), with updates provided by the authors.</a:t>
            </a:r>
          </a:p>
        </p:txBody>
      </p:sp>
      <p:pic>
        <p:nvPicPr>
          <p:cNvPr id="3" name="Picture 2" descr="A bar graph for year-by-year stock returns plots the rate of return in percentage versus years from 1900 to 2023.">
            <a:extLst>
              <a:ext uri="{FF2B5EF4-FFF2-40B4-BE49-F238E27FC236}">
                <a16:creationId xmlns:a16="http://schemas.microsoft.com/office/drawing/2014/main" id="{E878452E-6B38-3047-BB2E-3A51DAC966C0}"/>
              </a:ext>
            </a:extLst>
          </p:cNvPr>
          <p:cNvPicPr>
            <a:picLocks noChangeAspect="1"/>
          </p:cNvPicPr>
          <p:nvPr/>
        </p:nvPicPr>
        <p:blipFill>
          <a:blip r:embed="rId3"/>
          <a:stretch>
            <a:fillRect/>
          </a:stretch>
        </p:blipFill>
        <p:spPr>
          <a:xfrm>
            <a:off x="3597023" y="2553614"/>
            <a:ext cx="5237681" cy="3694213"/>
          </a:xfrm>
          <a:prstGeom prst="rect">
            <a:avLst/>
          </a:prstGeom>
        </p:spPr>
      </p:pic>
    </p:spTree>
    <p:extLst>
      <p:ext uri="{BB962C8B-B14F-4D97-AF65-F5344CB8AC3E}">
        <p14:creationId xmlns:p14="http://schemas.microsoft.com/office/powerpoint/2010/main" val="3362252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A46B6-EDF2-EF37-CDA2-DDD7ABE031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F09BFA-CEDA-9464-52FF-4602AE6F7C51}"/>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Historic returns and risks</a:t>
            </a:r>
          </a:p>
        </p:txBody>
      </p:sp>
      <p:sp>
        <p:nvSpPr>
          <p:cNvPr id="4" name="Slide Number Placeholder 3">
            <a:extLst>
              <a:ext uri="{FF2B5EF4-FFF2-40B4-BE49-F238E27FC236}">
                <a16:creationId xmlns:a16="http://schemas.microsoft.com/office/drawing/2014/main" id="{F0E6E6B8-0649-3F63-B309-C107879649FC}"/>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10</a:t>
            </a:fld>
            <a:endParaRPr lang="en-US"/>
          </a:p>
        </p:txBody>
      </p:sp>
      <p:sp>
        <p:nvSpPr>
          <p:cNvPr id="6" name="Content Placeholder 2">
            <a:extLst>
              <a:ext uri="{FF2B5EF4-FFF2-40B4-BE49-F238E27FC236}">
                <a16:creationId xmlns:a16="http://schemas.microsoft.com/office/drawing/2014/main" id="{0D0BBEF8-324C-9401-C6B4-1E7856BEF009}"/>
              </a:ext>
            </a:extLst>
          </p:cNvPr>
          <p:cNvSpPr>
            <a:spLocks noGrp="1"/>
          </p:cNvSpPr>
          <p:nvPr>
            <p:ph sz="half" idx="1"/>
          </p:nvPr>
        </p:nvSpPr>
        <p:spPr>
          <a:xfrm>
            <a:off x="348213" y="1936851"/>
            <a:ext cx="11362010" cy="708746"/>
          </a:xfrm>
        </p:spPr>
        <p:txBody>
          <a:bodyPr vert="horz" lIns="91440" tIns="45720" rIns="91440" bIns="45720" rtlCol="0" anchor="ctr">
            <a:noAutofit/>
          </a:bodyPr>
          <a:lstStyle/>
          <a:p>
            <a:r>
              <a:rPr lang="en-US" dirty="0"/>
              <a:t>The Stock Market has been a profitable but volatile investment.</a:t>
            </a:r>
          </a:p>
        </p:txBody>
      </p:sp>
      <p:sp>
        <p:nvSpPr>
          <p:cNvPr id="7" name="Content Placeholder 2">
            <a:extLst>
              <a:ext uri="{FF2B5EF4-FFF2-40B4-BE49-F238E27FC236}">
                <a16:creationId xmlns:a16="http://schemas.microsoft.com/office/drawing/2014/main" id="{4FD17643-1B4F-C018-9FFB-4A1B9A86FE45}"/>
              </a:ext>
            </a:extLst>
          </p:cNvPr>
          <p:cNvSpPr txBox="1">
            <a:spLocks/>
          </p:cNvSpPr>
          <p:nvPr/>
        </p:nvSpPr>
        <p:spPr>
          <a:xfrm>
            <a:off x="534859" y="6155844"/>
            <a:ext cx="11362010" cy="708746"/>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sz="1200" dirty="0"/>
              <a:t>Source: E. Dimson, P. R. Marsh, and M. Staunton, Triumph of the Optimists: 101 Years of Global Investment Returns (Princeton, NJ: Princeton University Press, 2002), with updates provided by the authors.</a:t>
            </a:r>
          </a:p>
        </p:txBody>
      </p:sp>
      <p:pic>
        <p:nvPicPr>
          <p:cNvPr id="5" name="Picture 4" descr="A histogram of distribution of US stock market returns from 1900 to 2023.">
            <a:extLst>
              <a:ext uri="{FF2B5EF4-FFF2-40B4-BE49-F238E27FC236}">
                <a16:creationId xmlns:a16="http://schemas.microsoft.com/office/drawing/2014/main" id="{63089836-1B4D-C9C2-7227-25D82445DCF0}"/>
              </a:ext>
            </a:extLst>
          </p:cNvPr>
          <p:cNvPicPr>
            <a:picLocks noChangeAspect="1"/>
          </p:cNvPicPr>
          <p:nvPr/>
        </p:nvPicPr>
        <p:blipFill>
          <a:blip r:embed="rId3"/>
          <a:stretch>
            <a:fillRect/>
          </a:stretch>
        </p:blipFill>
        <p:spPr>
          <a:xfrm>
            <a:off x="2963478" y="2536836"/>
            <a:ext cx="6265043" cy="3619008"/>
          </a:xfrm>
          <a:prstGeom prst="rect">
            <a:avLst/>
          </a:prstGeom>
        </p:spPr>
      </p:pic>
    </p:spTree>
    <p:extLst>
      <p:ext uri="{BB962C8B-B14F-4D97-AF65-F5344CB8AC3E}">
        <p14:creationId xmlns:p14="http://schemas.microsoft.com/office/powerpoint/2010/main" val="6187066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6F61A-11C8-2204-6253-77CAF46453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68FA63-7E4F-38ED-6D7C-9E543D077137}"/>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Historic returns and risks</a:t>
            </a:r>
          </a:p>
        </p:txBody>
      </p:sp>
      <p:sp>
        <p:nvSpPr>
          <p:cNvPr id="4" name="Slide Number Placeholder 3">
            <a:extLst>
              <a:ext uri="{FF2B5EF4-FFF2-40B4-BE49-F238E27FC236}">
                <a16:creationId xmlns:a16="http://schemas.microsoft.com/office/drawing/2014/main" id="{417ABC4E-FE3A-5E4C-C699-C593A3E8FF15}"/>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11</a:t>
            </a:fld>
            <a:endParaRPr lang="en-US"/>
          </a:p>
        </p:txBody>
      </p:sp>
      <p:sp>
        <p:nvSpPr>
          <p:cNvPr id="6" name="Content Placeholder 2">
            <a:extLst>
              <a:ext uri="{FF2B5EF4-FFF2-40B4-BE49-F238E27FC236}">
                <a16:creationId xmlns:a16="http://schemas.microsoft.com/office/drawing/2014/main" id="{90A56C04-AE50-A500-287E-0AA675F8BA22}"/>
              </a:ext>
            </a:extLst>
          </p:cNvPr>
          <p:cNvSpPr>
            <a:spLocks noGrp="1"/>
          </p:cNvSpPr>
          <p:nvPr>
            <p:ph sz="half" idx="1"/>
          </p:nvPr>
        </p:nvSpPr>
        <p:spPr>
          <a:xfrm>
            <a:off x="414995" y="2357919"/>
            <a:ext cx="11362010" cy="3118207"/>
          </a:xfrm>
        </p:spPr>
        <p:txBody>
          <a:bodyPr vert="horz" lIns="91440" tIns="45720" rIns="91440" bIns="45720" rtlCol="0" anchor="ctr">
            <a:noAutofit/>
          </a:bodyPr>
          <a:lstStyle/>
          <a:p>
            <a:r>
              <a:rPr lang="en-US" sz="2000" dirty="0"/>
              <a:t>To understand the extreme risk aversion proposed by Campbell, Cochrane, Benartzi, and Thaler, one must look at the historical severity of market crashes.</a:t>
            </a:r>
          </a:p>
          <a:p>
            <a:r>
              <a:rPr lang="en-US" sz="2000" dirty="0"/>
              <a:t>The “Dot-com” bubble burst in the early 2000s resulted in a prolonged decline, where the Nasdaq Composite lost nearly </a:t>
            </a:r>
            <a:r>
              <a:rPr lang="en-US" sz="2000" i="1" dirty="0"/>
              <a:t>three-quarters of its value </a:t>
            </a:r>
            <a:r>
              <a:rPr lang="en-US" sz="2000" dirty="0"/>
              <a:t>over two and a half years.</a:t>
            </a:r>
          </a:p>
          <a:p>
            <a:r>
              <a:rPr lang="en-US" sz="2000" dirty="0"/>
              <a:t>During the 2008 financial crisis, the market suffered a catastrophic drop, with the S&amp;P 500 </a:t>
            </a:r>
            <a:r>
              <a:rPr lang="en-US" sz="2000" i="1" dirty="0"/>
              <a:t>falling approximately 57% from its peak </a:t>
            </a:r>
            <a:r>
              <a:rPr lang="en-US" sz="2000" dirty="0"/>
              <a:t>as the global financial system faced collapse.</a:t>
            </a:r>
          </a:p>
          <a:p>
            <a:r>
              <a:rPr lang="en-US" sz="2000" dirty="0"/>
              <a:t>Short-term shocks can be even more sudden; for instance, on Black Monday in 1987, </a:t>
            </a:r>
            <a:r>
              <a:rPr lang="en-US" sz="2000" i="1" dirty="0"/>
              <a:t>the market plummeted 23% in a single day</a:t>
            </a:r>
            <a:r>
              <a:rPr lang="en-US" sz="2000" dirty="0"/>
              <a:t>—roughly double the dramatic initial drop seen during the onset of the COVID-19 pandemic in March 2020.</a:t>
            </a:r>
          </a:p>
        </p:txBody>
      </p:sp>
    </p:spTree>
    <p:extLst>
      <p:ext uri="{BB962C8B-B14F-4D97-AF65-F5344CB8AC3E}">
        <p14:creationId xmlns:p14="http://schemas.microsoft.com/office/powerpoint/2010/main" val="3805294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BBD4E-97CF-BEF7-4C8B-5A90FD8868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642718-67F0-66C5-9675-C5E1E3C1014B}"/>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Diversification and portfolio risk</a:t>
            </a:r>
          </a:p>
        </p:txBody>
      </p:sp>
      <p:sp>
        <p:nvSpPr>
          <p:cNvPr id="4" name="Slide Number Placeholder 3">
            <a:extLst>
              <a:ext uri="{FF2B5EF4-FFF2-40B4-BE49-F238E27FC236}">
                <a16:creationId xmlns:a16="http://schemas.microsoft.com/office/drawing/2014/main" id="{6B59A040-A588-F30A-4E50-C797CF3CBD20}"/>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12</a:t>
            </a:fld>
            <a:endParaRPr lang="en-US"/>
          </a:p>
        </p:txBody>
      </p:sp>
      <p:sp>
        <p:nvSpPr>
          <p:cNvPr id="6" name="Content Placeholder 2">
            <a:extLst>
              <a:ext uri="{FF2B5EF4-FFF2-40B4-BE49-F238E27FC236}">
                <a16:creationId xmlns:a16="http://schemas.microsoft.com/office/drawing/2014/main" id="{0E1C1495-2281-7942-F63B-EB814CBD6C46}"/>
              </a:ext>
            </a:extLst>
          </p:cNvPr>
          <p:cNvSpPr>
            <a:spLocks noGrp="1"/>
          </p:cNvSpPr>
          <p:nvPr>
            <p:ph sz="half" idx="1"/>
          </p:nvPr>
        </p:nvSpPr>
        <p:spPr>
          <a:xfrm>
            <a:off x="414995" y="2357919"/>
            <a:ext cx="11362010" cy="2059969"/>
          </a:xfrm>
        </p:spPr>
        <p:txBody>
          <a:bodyPr vert="horz" lIns="91440" tIns="45720" rIns="91440" bIns="45720" rtlCol="0" anchor="ctr">
            <a:noAutofit/>
          </a:bodyPr>
          <a:lstStyle/>
          <a:p>
            <a:r>
              <a:rPr lang="en-US" sz="2000" dirty="0"/>
              <a:t>We begin with some terminology:</a:t>
            </a:r>
          </a:p>
          <a:p>
            <a:pPr marL="0" indent="0">
              <a:buNone/>
            </a:pPr>
            <a:r>
              <a:rPr lang="en-US" sz="2000" b="1" dirty="0"/>
              <a:t>Variance</a:t>
            </a:r>
          </a:p>
          <a:p>
            <a:r>
              <a:rPr lang="en-US" sz="2000" dirty="0"/>
              <a:t>The variance of a stock’s return is the average squared difference between the actual return and the expected return.</a:t>
            </a:r>
          </a:p>
        </p:txBody>
      </p:sp>
      <p:pic>
        <p:nvPicPr>
          <p:cNvPr id="5" name="Picture 4">
            <a:extLst>
              <a:ext uri="{FF2B5EF4-FFF2-40B4-BE49-F238E27FC236}">
                <a16:creationId xmlns:a16="http://schemas.microsoft.com/office/drawing/2014/main" id="{380322E9-7C1F-F0FE-F5D9-8E6816631E19}"/>
              </a:ext>
            </a:extLst>
          </p:cNvPr>
          <p:cNvPicPr>
            <a:picLocks noChangeAspect="1"/>
          </p:cNvPicPr>
          <p:nvPr/>
        </p:nvPicPr>
        <p:blipFill>
          <a:blip r:embed="rId3"/>
          <a:stretch>
            <a:fillRect/>
          </a:stretch>
        </p:blipFill>
        <p:spPr>
          <a:xfrm>
            <a:off x="4053948" y="4274050"/>
            <a:ext cx="3699029" cy="631862"/>
          </a:xfrm>
          <a:prstGeom prst="rect">
            <a:avLst/>
          </a:prstGeom>
        </p:spPr>
      </p:pic>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80BE9BA7-5FDA-118C-9416-896EBCDF27B9}"/>
                  </a:ext>
                </a:extLst>
              </p:cNvPr>
              <p:cNvSpPr txBox="1">
                <a:spLocks/>
              </p:cNvSpPr>
              <p:nvPr/>
            </p:nvSpPr>
            <p:spPr>
              <a:xfrm>
                <a:off x="414995" y="5255060"/>
                <a:ext cx="11362010" cy="678092"/>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sz="2000" dirty="0"/>
                  <a:t>Where </a:t>
                </a:r>
                <a14:m>
                  <m:oMath xmlns:m="http://schemas.openxmlformats.org/officeDocument/2006/math">
                    <m:r>
                      <a:rPr lang="en-US" sz="2000" i="1" dirty="0" smtClean="0">
                        <a:latin typeface="Cambria Math" panose="02040503050406030204" pitchFamily="18" charset="0"/>
                      </a:rPr>
                      <m:t>𝑖</m:t>
                    </m:r>
                  </m:oMath>
                </a14:m>
                <a:r>
                  <a:rPr lang="en-US" sz="2000" dirty="0"/>
                  <a:t> indexes the stock or portfolio in question. </a:t>
                </a:r>
              </a:p>
              <a:p>
                <a:pPr marL="0" indent="0">
                  <a:buNone/>
                </a:pPr>
                <a:r>
                  <a:rPr lang="en-US" sz="2000" dirty="0"/>
                  <a:t>Note the definition of </a:t>
                </a:r>
                <a14:m>
                  <m:oMath xmlns:m="http://schemas.openxmlformats.org/officeDocument/2006/math">
                    <m:r>
                      <a:rPr lang="en-US" sz="2000" i="1" dirty="0" smtClean="0">
                        <a:latin typeface="Cambria Math" panose="02040503050406030204" pitchFamily="18" charset="0"/>
                      </a:rPr>
                      <m:t>𝐸</m:t>
                    </m:r>
                    <m:d>
                      <m:dPr>
                        <m:begChr m:val="["/>
                        <m:endChr m:val="]"/>
                        <m:ctrlPr>
                          <a:rPr lang="en-US" sz="2000" i="1" dirty="0" smtClean="0">
                            <a:latin typeface="Cambria Math" panose="02040503050406030204" pitchFamily="18" charset="0"/>
                          </a:rPr>
                        </m:ctrlPr>
                      </m:dPr>
                      <m:e>
                        <m:r>
                          <a:rPr lang="en-US" sz="2000" i="1" dirty="0">
                            <a:latin typeface="Cambria Math" panose="02040503050406030204" pitchFamily="18" charset="0"/>
                          </a:rPr>
                          <m:t>𝑋</m:t>
                        </m:r>
                      </m:e>
                    </m:d>
                  </m:oMath>
                </a14:m>
                <a:r>
                  <a:rPr lang="en-US" sz="2000" dirty="0"/>
                  <a:t> as the mean of a random variable. </a:t>
                </a:r>
                <a14:m>
                  <m:oMath xmlns:m="http://schemas.openxmlformats.org/officeDocument/2006/math">
                    <m:r>
                      <a:rPr lang="pt-BR" sz="2000" i="1" dirty="0" smtClean="0">
                        <a:latin typeface="Cambria Math" panose="02040503050406030204" pitchFamily="18" charset="0"/>
                      </a:rPr>
                      <m:t>𝐸</m:t>
                    </m:r>
                    <m:d>
                      <m:dPr>
                        <m:begChr m:val="["/>
                        <m:endChr m:val="]"/>
                        <m:ctrlPr>
                          <a:rPr lang="pt-BR" sz="2000" i="1" dirty="0" smtClean="0">
                            <a:latin typeface="Cambria Math" panose="02040503050406030204" pitchFamily="18" charset="0"/>
                          </a:rPr>
                        </m:ctrlPr>
                      </m:dPr>
                      <m:e>
                        <m:r>
                          <a:rPr lang="pt-BR" sz="2000" i="1" dirty="0">
                            <a:latin typeface="Cambria Math" panose="02040503050406030204" pitchFamily="18" charset="0"/>
                          </a:rPr>
                          <m:t>𝑋</m:t>
                        </m:r>
                      </m:e>
                    </m:d>
                    <m:r>
                      <a:rPr lang="pt-BR" sz="2000" i="1" dirty="0">
                        <a:latin typeface="Cambria Math" panose="02040503050406030204" pitchFamily="18" charset="0"/>
                      </a:rPr>
                      <m:t>=</m:t>
                    </m:r>
                    <m:nary>
                      <m:naryPr>
                        <m:chr m:val="∑"/>
                        <m:supHide m:val="on"/>
                        <m:ctrlPr>
                          <a:rPr lang="pt-BR" sz="2000" i="1" dirty="0">
                            <a:latin typeface="Cambria Math" panose="02040503050406030204" pitchFamily="18" charset="0"/>
                          </a:rPr>
                        </m:ctrlPr>
                      </m:naryPr>
                      <m:sub>
                        <m:r>
                          <a:rPr lang="pt-BR" sz="2000" i="1" dirty="0">
                            <a:latin typeface="Cambria Math" panose="02040503050406030204" pitchFamily="18" charset="0"/>
                          </a:rPr>
                          <m:t>𝑥</m:t>
                        </m:r>
                      </m:sub>
                      <m:sup/>
                      <m:e>
                        <m:r>
                          <a:rPr lang="pt-BR" sz="2000" i="1" dirty="0">
                            <a:latin typeface="Cambria Math" panose="02040503050406030204" pitchFamily="18" charset="0"/>
                          </a:rPr>
                          <m:t>𝑥</m:t>
                        </m:r>
                      </m:e>
                    </m:nary>
                    <m:r>
                      <a:rPr lang="pt-BR" sz="2000" i="1" dirty="0">
                        <a:latin typeface="Cambria Math" panose="02040503050406030204" pitchFamily="18" charset="0"/>
                      </a:rPr>
                      <m:t>𝑃</m:t>
                    </m:r>
                    <m:d>
                      <m:dPr>
                        <m:ctrlPr>
                          <a:rPr lang="pt-BR" sz="2000" i="1" dirty="0">
                            <a:latin typeface="Cambria Math" panose="02040503050406030204" pitchFamily="18" charset="0"/>
                          </a:rPr>
                        </m:ctrlPr>
                      </m:dPr>
                      <m:e>
                        <m:r>
                          <a:rPr lang="pt-BR" sz="2000" i="1" dirty="0">
                            <a:latin typeface="Cambria Math" panose="02040503050406030204" pitchFamily="18" charset="0"/>
                          </a:rPr>
                          <m:t>𝑋</m:t>
                        </m:r>
                        <m:r>
                          <a:rPr lang="pt-BR" sz="2000" i="1" dirty="0">
                            <a:latin typeface="Cambria Math" panose="02040503050406030204" pitchFamily="18" charset="0"/>
                          </a:rPr>
                          <m:t>=</m:t>
                        </m:r>
                        <m:r>
                          <a:rPr lang="pt-BR" sz="2000" i="1" dirty="0">
                            <a:latin typeface="Cambria Math" panose="02040503050406030204" pitchFamily="18" charset="0"/>
                          </a:rPr>
                          <m:t>𝑥</m:t>
                        </m:r>
                      </m:e>
                    </m:d>
                  </m:oMath>
                </a14:m>
                <a:r>
                  <a:rPr lang="pt-BR" sz="2000" dirty="0"/>
                  <a:t> (for discrete prob distributions) and </a:t>
                </a:r>
                <a14:m>
                  <m:oMath xmlns:m="http://schemas.openxmlformats.org/officeDocument/2006/math">
                    <m:r>
                      <a:rPr lang="pt-BR" sz="2000" i="1" dirty="0" smtClean="0">
                        <a:latin typeface="Cambria Math" panose="02040503050406030204" pitchFamily="18" charset="0"/>
                      </a:rPr>
                      <m:t>𝐸</m:t>
                    </m:r>
                    <m:d>
                      <m:dPr>
                        <m:begChr m:val="["/>
                        <m:endChr m:val="]"/>
                        <m:ctrlPr>
                          <a:rPr lang="pt-BR" sz="2000" i="1" dirty="0" smtClean="0">
                            <a:latin typeface="Cambria Math" panose="02040503050406030204" pitchFamily="18" charset="0"/>
                          </a:rPr>
                        </m:ctrlPr>
                      </m:dPr>
                      <m:e>
                        <m:r>
                          <a:rPr lang="pt-BR" sz="2000" i="1" dirty="0">
                            <a:latin typeface="Cambria Math" panose="02040503050406030204" pitchFamily="18" charset="0"/>
                          </a:rPr>
                          <m:t>𝑋</m:t>
                        </m:r>
                      </m:e>
                    </m:d>
                    <m:r>
                      <a:rPr lang="pt-BR" sz="2000" i="1" dirty="0">
                        <a:latin typeface="Cambria Math" panose="02040503050406030204" pitchFamily="18" charset="0"/>
                      </a:rPr>
                      <m:t>=</m:t>
                    </m:r>
                    <m:nary>
                      <m:naryPr>
                        <m:ctrlPr>
                          <a:rPr lang="pt-BR" sz="2000" i="1" dirty="0">
                            <a:latin typeface="Cambria Math" panose="02040503050406030204" pitchFamily="18" charset="0"/>
                          </a:rPr>
                        </m:ctrlPr>
                      </m:naryPr>
                      <m:sub>
                        <m:r>
                          <a:rPr lang="pt-BR" sz="2000" i="1" dirty="0">
                            <a:latin typeface="Cambria Math" panose="02040503050406030204" pitchFamily="18" charset="0"/>
                          </a:rPr>
                          <m:t>−∞</m:t>
                        </m:r>
                      </m:sub>
                      <m:sup>
                        <m:r>
                          <a:rPr lang="pt-BR" sz="2000" i="1" dirty="0">
                            <a:latin typeface="Cambria Math" panose="02040503050406030204" pitchFamily="18" charset="0"/>
                          </a:rPr>
                          <m:t>∞</m:t>
                        </m:r>
                      </m:sup>
                      <m:e>
                        <m:r>
                          <a:rPr lang="pt-BR" sz="2000" i="1" dirty="0">
                            <a:latin typeface="Cambria Math" panose="02040503050406030204" pitchFamily="18" charset="0"/>
                          </a:rPr>
                          <m:t>𝑥</m:t>
                        </m:r>
                      </m:e>
                    </m:nary>
                    <m:r>
                      <a:rPr lang="pt-BR" sz="2000" i="1" dirty="0">
                        <a:latin typeface="Cambria Math" panose="02040503050406030204" pitchFamily="18" charset="0"/>
                      </a:rPr>
                      <m:t>𝑓</m:t>
                    </m:r>
                    <m:d>
                      <m:dPr>
                        <m:ctrlPr>
                          <a:rPr lang="pt-BR" sz="2000" i="1" dirty="0">
                            <a:latin typeface="Cambria Math" panose="02040503050406030204" pitchFamily="18" charset="0"/>
                          </a:rPr>
                        </m:ctrlPr>
                      </m:dPr>
                      <m:e>
                        <m:r>
                          <a:rPr lang="pt-BR" sz="2000" i="1" dirty="0">
                            <a:latin typeface="Cambria Math" panose="02040503050406030204" pitchFamily="18" charset="0"/>
                          </a:rPr>
                          <m:t>𝑥</m:t>
                        </m:r>
                      </m:e>
                    </m:d>
                    <m:r>
                      <m:rPr>
                        <m:lit/>
                      </m:rPr>
                      <a:rPr lang="pt-BR" sz="2000" i="1" dirty="0">
                        <a:latin typeface="Cambria Math" panose="02040503050406030204" pitchFamily="18" charset="0"/>
                      </a:rPr>
                      <m:t>,</m:t>
                    </m:r>
                    <m:r>
                      <a:rPr lang="pt-BR" sz="2000" i="1" dirty="0" smtClean="0">
                        <a:latin typeface="Cambria Math" panose="02040503050406030204" pitchFamily="18" charset="0"/>
                      </a:rPr>
                      <m:t>𝑑𝑥</m:t>
                    </m:r>
                  </m:oMath>
                </a14:m>
                <a:r>
                  <a:rPr lang="en-US" sz="2000" dirty="0"/>
                  <a:t> (for continuous prob distributions). </a:t>
                </a:r>
              </a:p>
            </p:txBody>
          </p:sp>
        </mc:Choice>
        <mc:Fallback xmlns="">
          <p:sp>
            <p:nvSpPr>
              <p:cNvPr id="7" name="Content Placeholder 2">
                <a:extLst>
                  <a:ext uri="{FF2B5EF4-FFF2-40B4-BE49-F238E27FC236}">
                    <a16:creationId xmlns:a16="http://schemas.microsoft.com/office/drawing/2014/main" id="{80BE9BA7-5FDA-118C-9416-896EBCDF27B9}"/>
                  </a:ext>
                </a:extLst>
              </p:cNvPr>
              <p:cNvSpPr txBox="1">
                <a:spLocks noRot="1" noChangeAspect="1" noMove="1" noResize="1" noEditPoints="1" noAdjustHandles="1" noChangeArrowheads="1" noChangeShapeType="1" noTextEdit="1"/>
              </p:cNvSpPr>
              <p:nvPr/>
            </p:nvSpPr>
            <p:spPr>
              <a:xfrm>
                <a:off x="414995" y="5255060"/>
                <a:ext cx="11362010" cy="678092"/>
              </a:xfrm>
              <a:prstGeom prst="rect">
                <a:avLst/>
              </a:prstGeom>
              <a:blipFill>
                <a:blip r:embed="rId4"/>
                <a:stretch>
                  <a:fillRect l="-536" t="-46847" b="-172973"/>
                </a:stretch>
              </a:blipFill>
            </p:spPr>
            <p:txBody>
              <a:bodyPr/>
              <a:lstStyle/>
              <a:p>
                <a:r>
                  <a:rPr lang="en-SG">
                    <a:noFill/>
                  </a:rPr>
                  <a:t> </a:t>
                </a:r>
              </a:p>
            </p:txBody>
          </p:sp>
        </mc:Fallback>
      </mc:AlternateContent>
    </p:spTree>
    <p:extLst>
      <p:ext uri="{BB962C8B-B14F-4D97-AF65-F5344CB8AC3E}">
        <p14:creationId xmlns:p14="http://schemas.microsoft.com/office/powerpoint/2010/main" val="33961210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A6858-A176-E90E-B480-1438E67C65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46F27C-9B3C-6C18-8137-12DC93A2EBA9}"/>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Diversification and portfolio risk</a:t>
            </a:r>
          </a:p>
        </p:txBody>
      </p:sp>
      <p:sp>
        <p:nvSpPr>
          <p:cNvPr id="4" name="Slide Number Placeholder 3">
            <a:extLst>
              <a:ext uri="{FF2B5EF4-FFF2-40B4-BE49-F238E27FC236}">
                <a16:creationId xmlns:a16="http://schemas.microsoft.com/office/drawing/2014/main" id="{E577CB42-63FA-0B49-2939-EC1F973BD658}"/>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13</a:t>
            </a:fld>
            <a:endParaRPr lang="en-US"/>
          </a:p>
        </p:txBody>
      </p:sp>
      <p:sp>
        <p:nvSpPr>
          <p:cNvPr id="6" name="Content Placeholder 2">
            <a:extLst>
              <a:ext uri="{FF2B5EF4-FFF2-40B4-BE49-F238E27FC236}">
                <a16:creationId xmlns:a16="http://schemas.microsoft.com/office/drawing/2014/main" id="{1BE8438C-CD25-2491-C30F-8853F9607BD6}"/>
              </a:ext>
            </a:extLst>
          </p:cNvPr>
          <p:cNvSpPr>
            <a:spLocks noGrp="1"/>
          </p:cNvSpPr>
          <p:nvPr>
            <p:ph sz="half" idx="1"/>
          </p:nvPr>
        </p:nvSpPr>
        <p:spPr>
          <a:xfrm>
            <a:off x="414995" y="2357919"/>
            <a:ext cx="11362010" cy="2059969"/>
          </a:xfrm>
        </p:spPr>
        <p:txBody>
          <a:bodyPr vert="horz" lIns="91440" tIns="45720" rIns="91440" bIns="45720" rtlCol="0" anchor="ctr">
            <a:noAutofit/>
          </a:bodyPr>
          <a:lstStyle/>
          <a:p>
            <a:r>
              <a:rPr lang="en-US" sz="2000" dirty="0"/>
              <a:t>We begin with some terminology:</a:t>
            </a:r>
          </a:p>
          <a:p>
            <a:pPr marL="0" indent="0">
              <a:buNone/>
            </a:pPr>
            <a:r>
              <a:rPr lang="en-US" sz="2000" b="1" dirty="0"/>
              <a:t>Variance</a:t>
            </a:r>
          </a:p>
          <a:p>
            <a:r>
              <a:rPr lang="en-US" sz="2000" dirty="0"/>
              <a:t>In practice, we usually measure the variance of a stock from observed data (TBD later) via the formula:</a:t>
            </a:r>
          </a:p>
        </p:txBody>
      </p:sp>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87BBCB3E-E61E-1402-DBC4-CEAD50C5663A}"/>
                  </a:ext>
                </a:extLst>
              </p:cNvPr>
              <p:cNvSpPr txBox="1">
                <a:spLocks/>
              </p:cNvSpPr>
              <p:nvPr/>
            </p:nvSpPr>
            <p:spPr>
              <a:xfrm>
                <a:off x="414995" y="5255060"/>
                <a:ext cx="11362010" cy="678092"/>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sz="2000" dirty="0"/>
                  <a:t>Where </a:t>
                </a:r>
                <a14:m>
                  <m:oMath xmlns:m="http://schemas.openxmlformats.org/officeDocument/2006/math">
                    <m:r>
                      <a:rPr lang="en-US" sz="2000" b="0" i="1" smtClean="0">
                        <a:latin typeface="Cambria Math" panose="02040503050406030204" pitchFamily="18" charset="0"/>
                      </a:rPr>
                      <m:t>𝑁</m:t>
                    </m:r>
                  </m:oMath>
                </a14:m>
                <a:r>
                  <a:rPr lang="en-US" sz="2000" dirty="0"/>
                  <a:t> determines the number of observations (from </a:t>
                </a:r>
                <a14:m>
                  <m:oMath xmlns:m="http://schemas.openxmlformats.org/officeDocument/2006/math">
                    <m:r>
                      <a:rPr lang="en-US" sz="2000" i="1" dirty="0" smtClean="0">
                        <a:latin typeface="Cambria Math" panose="02040503050406030204" pitchFamily="18" charset="0"/>
                      </a:rPr>
                      <m:t>𝑡</m:t>
                    </m:r>
                    <m:r>
                      <a:rPr lang="en-US" sz="2000" i="1" dirty="0" smtClean="0">
                        <a:latin typeface="Cambria Math" panose="02040503050406030204" pitchFamily="18" charset="0"/>
                      </a:rPr>
                      <m:t>=1… </m:t>
                    </m:r>
                    <m:r>
                      <a:rPr lang="en-US" sz="2000" i="1" dirty="0" smtClean="0">
                        <a:latin typeface="Cambria Math" panose="02040503050406030204" pitchFamily="18" charset="0"/>
                      </a:rPr>
                      <m:t>𝑁</m:t>
                    </m:r>
                  </m:oMath>
                </a14:m>
                <a:r>
                  <a:rPr lang="en-US" sz="2000" dirty="0"/>
                  <a:t>) over time, </a:t>
                </a:r>
                <a14:m>
                  <m:oMath xmlns:m="http://schemas.openxmlformats.org/officeDocument/2006/math">
                    <m:acc>
                      <m:accPr>
                        <m:chr m:val="̃"/>
                        <m:ctrlPr>
                          <a:rPr lang="en-US" sz="2000" i="1" dirty="0" smtClean="0">
                            <a:latin typeface="Cambria Math" panose="02040503050406030204" pitchFamily="18" charset="0"/>
                          </a:rPr>
                        </m:ctrlPr>
                      </m:accPr>
                      <m:e>
                        <m:sSub>
                          <m:sSubPr>
                            <m:ctrlPr>
                              <a:rPr lang="en-US" sz="2000" i="1" dirty="0" smtClean="0">
                                <a:latin typeface="Cambria Math" panose="02040503050406030204" pitchFamily="18" charset="0"/>
                              </a:rPr>
                            </m:ctrlPr>
                          </m:sSubPr>
                          <m:e>
                            <m:r>
                              <m:rPr>
                                <m:sty m:val="p"/>
                              </m:rPr>
                              <a:rPr lang="en-US" sz="2000" b="0" i="1" dirty="0" smtClean="0">
                                <a:latin typeface="Cambria Math" panose="02040503050406030204" pitchFamily="18" charset="0"/>
                              </a:rPr>
                              <m:t>r</m:t>
                            </m:r>
                          </m:e>
                          <m:sub>
                            <m:r>
                              <m:rPr>
                                <m:sty m:val="p"/>
                              </m:rPr>
                              <a:rPr lang="en-US" sz="2000" b="0" i="1" dirty="0" smtClean="0">
                                <a:latin typeface="Cambria Math" panose="02040503050406030204" pitchFamily="18" charset="0"/>
                              </a:rPr>
                              <m:t>mt</m:t>
                            </m:r>
                          </m:sub>
                        </m:sSub>
                      </m:e>
                    </m:acc>
                  </m:oMath>
                </a14:m>
                <a:r>
                  <a:rPr lang="en-US" sz="2000" dirty="0"/>
                  <a:t> is the market return in period </a:t>
                </a:r>
                <a14:m>
                  <m:oMath xmlns:m="http://schemas.openxmlformats.org/officeDocument/2006/math">
                    <m:r>
                      <a:rPr lang="en-US" sz="2000" i="1" dirty="0" smtClean="0">
                        <a:latin typeface="Cambria Math" panose="02040503050406030204" pitchFamily="18" charset="0"/>
                      </a:rPr>
                      <m:t>𝑡</m:t>
                    </m:r>
                  </m:oMath>
                </a14:m>
                <a:r>
                  <a:rPr lang="en-US" sz="2000" dirty="0"/>
                  <a:t> [actual return], and </a:t>
                </a:r>
                <a14:m>
                  <m:oMath xmlns:m="http://schemas.openxmlformats.org/officeDocument/2006/math">
                    <m:sSub>
                      <m:sSubPr>
                        <m:ctrlPr>
                          <a:rPr lang="en-US" sz="2000" i="1" dirty="0" smtClean="0">
                            <a:latin typeface="Cambria Math" panose="02040503050406030204" pitchFamily="18" charset="0"/>
                          </a:rPr>
                        </m:ctrlPr>
                      </m:sSubPr>
                      <m:e>
                        <m:r>
                          <m:rPr>
                            <m:sty m:val="p"/>
                          </m:rPr>
                          <a:rPr lang="en-US" sz="2000" b="0" i="1" dirty="0" smtClean="0">
                            <a:latin typeface="Cambria Math" panose="02040503050406030204" pitchFamily="18" charset="0"/>
                          </a:rPr>
                          <m:t>r</m:t>
                        </m:r>
                      </m:e>
                      <m:sub>
                        <m:r>
                          <m:rPr>
                            <m:sty m:val="p"/>
                          </m:rPr>
                          <a:rPr lang="en-US" sz="2000" b="0" i="1" dirty="0" smtClean="0">
                            <a:latin typeface="Cambria Math" panose="02040503050406030204" pitchFamily="18" charset="0"/>
                          </a:rPr>
                          <m:t>m</m:t>
                        </m:r>
                      </m:sub>
                    </m:sSub>
                  </m:oMath>
                </a14:m>
                <a:r>
                  <a:rPr lang="en-US" sz="2000" dirty="0"/>
                  <a:t> is the mean of the values of </a:t>
                </a:r>
                <a14:m>
                  <m:oMath xmlns:m="http://schemas.openxmlformats.org/officeDocument/2006/math">
                    <m:acc>
                      <m:accPr>
                        <m:chr m:val="̃"/>
                        <m:ctrlPr>
                          <a:rPr lang="en-US" sz="2000" i="1" dirty="0">
                            <a:latin typeface="Cambria Math" panose="02040503050406030204" pitchFamily="18" charset="0"/>
                          </a:rPr>
                        </m:ctrlPr>
                      </m:accPr>
                      <m:e>
                        <m:sSub>
                          <m:sSubPr>
                            <m:ctrlPr>
                              <a:rPr lang="en-US" sz="2000" i="1" dirty="0">
                                <a:latin typeface="Cambria Math" panose="02040503050406030204" pitchFamily="18" charset="0"/>
                              </a:rPr>
                            </m:ctrlPr>
                          </m:sSubPr>
                          <m:e>
                            <m:r>
                              <m:rPr>
                                <m:sty m:val="p"/>
                              </m:rPr>
                              <a:rPr lang="en-US" sz="2000" i="1" dirty="0">
                                <a:latin typeface="Cambria Math" panose="02040503050406030204" pitchFamily="18" charset="0"/>
                              </a:rPr>
                              <m:t>r</m:t>
                            </m:r>
                          </m:e>
                          <m:sub>
                            <m:r>
                              <m:rPr>
                                <m:sty m:val="p"/>
                              </m:rPr>
                              <a:rPr lang="en-US" sz="2000" i="1" dirty="0">
                                <a:latin typeface="Cambria Math" panose="02040503050406030204" pitchFamily="18" charset="0"/>
                              </a:rPr>
                              <m:t>mt</m:t>
                            </m:r>
                          </m:sub>
                        </m:sSub>
                      </m:e>
                    </m:acc>
                  </m:oMath>
                </a14:m>
                <a:r>
                  <a:rPr lang="en-US" sz="2000" dirty="0"/>
                  <a:t> [mean return]. NB: </a:t>
                </a:r>
                <a14:m>
                  <m:oMath xmlns:m="http://schemas.openxmlformats.org/officeDocument/2006/math">
                    <m:r>
                      <a:rPr lang="en-US" sz="2000" i="1" dirty="0" smtClean="0">
                        <a:latin typeface="Cambria Math" panose="02040503050406030204" pitchFamily="18" charset="0"/>
                      </a:rPr>
                      <m:t>𝑁</m:t>
                    </m:r>
                    <m:r>
                      <a:rPr lang="en-US" sz="2000" i="1" dirty="0" smtClean="0">
                        <a:latin typeface="Cambria Math" panose="02040503050406030204" pitchFamily="18" charset="0"/>
                      </a:rPr>
                      <m:t>−1</m:t>
                    </m:r>
                  </m:oMath>
                </a14:m>
                <a:r>
                  <a:rPr lang="en-US" sz="2000" dirty="0"/>
                  <a:t> is used to correct for the loss of a degree of freedom.</a:t>
                </a:r>
              </a:p>
            </p:txBody>
          </p:sp>
        </mc:Choice>
        <mc:Fallback xmlns="">
          <p:sp>
            <p:nvSpPr>
              <p:cNvPr id="7" name="Content Placeholder 2">
                <a:extLst>
                  <a:ext uri="{FF2B5EF4-FFF2-40B4-BE49-F238E27FC236}">
                    <a16:creationId xmlns:a16="http://schemas.microsoft.com/office/drawing/2014/main" id="{87BBCB3E-E61E-1402-DBC4-CEAD50C5663A}"/>
                  </a:ext>
                </a:extLst>
              </p:cNvPr>
              <p:cNvSpPr txBox="1">
                <a:spLocks noRot="1" noChangeAspect="1" noMove="1" noResize="1" noEditPoints="1" noAdjustHandles="1" noChangeArrowheads="1" noChangeShapeType="1" noTextEdit="1"/>
              </p:cNvSpPr>
              <p:nvPr/>
            </p:nvSpPr>
            <p:spPr>
              <a:xfrm>
                <a:off x="414995" y="5255060"/>
                <a:ext cx="11362010" cy="678092"/>
              </a:xfrm>
              <a:prstGeom prst="rect">
                <a:avLst/>
              </a:prstGeom>
              <a:blipFill>
                <a:blip r:embed="rId3"/>
                <a:stretch>
                  <a:fillRect l="-536" t="-28829" r="-805" b="-40541"/>
                </a:stretch>
              </a:blipFill>
            </p:spPr>
            <p:txBody>
              <a:bodyPr/>
              <a:lstStyle/>
              <a:p>
                <a:r>
                  <a:rPr lang="en-US">
                    <a:noFill/>
                  </a:rPr>
                  <a:t> </a:t>
                </a:r>
              </a:p>
            </p:txBody>
          </p:sp>
        </mc:Fallback>
      </mc:AlternateContent>
      <p:pic>
        <p:nvPicPr>
          <p:cNvPr id="8" name="Picture 7">
            <a:extLst>
              <a:ext uri="{FF2B5EF4-FFF2-40B4-BE49-F238E27FC236}">
                <a16:creationId xmlns:a16="http://schemas.microsoft.com/office/drawing/2014/main" id="{4EC08945-6536-EBC8-3E2F-B966653F8CB5}"/>
              </a:ext>
            </a:extLst>
          </p:cNvPr>
          <p:cNvPicPr>
            <a:picLocks noChangeAspect="1"/>
          </p:cNvPicPr>
          <p:nvPr/>
        </p:nvPicPr>
        <p:blipFill>
          <a:blip r:embed="rId4"/>
          <a:stretch>
            <a:fillRect/>
          </a:stretch>
        </p:blipFill>
        <p:spPr>
          <a:xfrm>
            <a:off x="4173014" y="3957484"/>
            <a:ext cx="3841284" cy="1036537"/>
          </a:xfrm>
          <a:prstGeom prst="rect">
            <a:avLst/>
          </a:prstGeom>
        </p:spPr>
      </p:pic>
    </p:spTree>
    <p:extLst>
      <p:ext uri="{BB962C8B-B14F-4D97-AF65-F5344CB8AC3E}">
        <p14:creationId xmlns:p14="http://schemas.microsoft.com/office/powerpoint/2010/main" val="2319451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32C0E-D96C-9B4A-A6DF-F618BA8127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DACEB8-6962-3F03-7AD9-FF7B53A18A8F}"/>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Diversification and portfolio risk</a:t>
            </a:r>
          </a:p>
        </p:txBody>
      </p:sp>
      <p:sp>
        <p:nvSpPr>
          <p:cNvPr id="4" name="Slide Number Placeholder 3">
            <a:extLst>
              <a:ext uri="{FF2B5EF4-FFF2-40B4-BE49-F238E27FC236}">
                <a16:creationId xmlns:a16="http://schemas.microsoft.com/office/drawing/2014/main" id="{9A7ED342-49EB-64AC-2F65-785575B50FB2}"/>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14</a:t>
            </a:fld>
            <a:endParaRPr lang="en-US"/>
          </a:p>
        </p:txBody>
      </p:sp>
      <p:sp>
        <p:nvSpPr>
          <p:cNvPr id="6" name="Content Placeholder 2">
            <a:extLst>
              <a:ext uri="{FF2B5EF4-FFF2-40B4-BE49-F238E27FC236}">
                <a16:creationId xmlns:a16="http://schemas.microsoft.com/office/drawing/2014/main" id="{767F3EB9-BBCD-1B69-8F7A-55FCD676DDED}"/>
              </a:ext>
            </a:extLst>
          </p:cNvPr>
          <p:cNvSpPr>
            <a:spLocks noGrp="1"/>
          </p:cNvSpPr>
          <p:nvPr>
            <p:ph sz="half" idx="1"/>
          </p:nvPr>
        </p:nvSpPr>
        <p:spPr>
          <a:xfrm>
            <a:off x="414995" y="2224355"/>
            <a:ext cx="11362010" cy="2059969"/>
          </a:xfrm>
        </p:spPr>
        <p:txBody>
          <a:bodyPr vert="horz" lIns="91440" tIns="45720" rIns="91440" bIns="45720" rtlCol="0" anchor="ctr">
            <a:noAutofit/>
          </a:bodyPr>
          <a:lstStyle/>
          <a:p>
            <a:r>
              <a:rPr lang="en-US" sz="2000" dirty="0"/>
              <a:t>We begin with some terminology:</a:t>
            </a:r>
          </a:p>
          <a:p>
            <a:pPr marL="0" indent="0">
              <a:buNone/>
            </a:pPr>
            <a:r>
              <a:rPr lang="en-US" sz="2000" b="1" dirty="0"/>
              <a:t>Standard Deviation</a:t>
            </a:r>
          </a:p>
          <a:p>
            <a:r>
              <a:rPr lang="en-US" sz="2000" dirty="0"/>
              <a:t>The standard deviation of a stock’s return is the square root of the stock’s variance.</a:t>
            </a:r>
          </a:p>
        </p:txBody>
      </p:sp>
      <p:pic>
        <p:nvPicPr>
          <p:cNvPr id="8" name="Picture 7">
            <a:extLst>
              <a:ext uri="{FF2B5EF4-FFF2-40B4-BE49-F238E27FC236}">
                <a16:creationId xmlns:a16="http://schemas.microsoft.com/office/drawing/2014/main" id="{E597C02C-D221-0568-B663-9558654322A6}"/>
              </a:ext>
            </a:extLst>
          </p:cNvPr>
          <p:cNvPicPr>
            <a:picLocks noChangeAspect="1"/>
          </p:cNvPicPr>
          <p:nvPr/>
        </p:nvPicPr>
        <p:blipFill>
          <a:blip r:embed="rId3"/>
          <a:stretch>
            <a:fillRect/>
          </a:stretch>
        </p:blipFill>
        <p:spPr>
          <a:xfrm>
            <a:off x="4715506" y="4221112"/>
            <a:ext cx="2760987" cy="571611"/>
          </a:xfrm>
          <a:prstGeom prst="rect">
            <a:avLst/>
          </a:prstGeom>
        </p:spPr>
      </p:pic>
      <p:pic>
        <p:nvPicPr>
          <p:cNvPr id="10" name="Picture 9">
            <a:extLst>
              <a:ext uri="{FF2B5EF4-FFF2-40B4-BE49-F238E27FC236}">
                <a16:creationId xmlns:a16="http://schemas.microsoft.com/office/drawing/2014/main" id="{B719330A-AD14-74D5-BD28-17F4E7299A02}"/>
              </a:ext>
            </a:extLst>
          </p:cNvPr>
          <p:cNvPicPr>
            <a:picLocks noChangeAspect="1"/>
          </p:cNvPicPr>
          <p:nvPr/>
        </p:nvPicPr>
        <p:blipFill>
          <a:blip r:embed="rId4"/>
          <a:stretch>
            <a:fillRect/>
          </a:stretch>
        </p:blipFill>
        <p:spPr>
          <a:xfrm>
            <a:off x="4792137" y="4792723"/>
            <a:ext cx="2502515" cy="1093442"/>
          </a:xfrm>
          <a:prstGeom prst="rect">
            <a:avLst/>
          </a:prstGeom>
        </p:spPr>
      </p:pic>
    </p:spTree>
    <p:extLst>
      <p:ext uri="{BB962C8B-B14F-4D97-AF65-F5344CB8AC3E}">
        <p14:creationId xmlns:p14="http://schemas.microsoft.com/office/powerpoint/2010/main" val="35179948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9B334-27B4-0BBD-62A0-0C57E402E9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AAF121-4F3F-C114-2EC7-816CE5C70E8D}"/>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Diversification and portfolio risk</a:t>
            </a:r>
          </a:p>
        </p:txBody>
      </p:sp>
      <p:sp>
        <p:nvSpPr>
          <p:cNvPr id="4" name="Slide Number Placeholder 3">
            <a:extLst>
              <a:ext uri="{FF2B5EF4-FFF2-40B4-BE49-F238E27FC236}">
                <a16:creationId xmlns:a16="http://schemas.microsoft.com/office/drawing/2014/main" id="{B7CCCF9F-19D3-352E-D675-D2F82F4E8490}"/>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15</a:t>
            </a:fld>
            <a:endParaRPr lang="en-US"/>
          </a:p>
        </p:txBody>
      </p:sp>
      <p:sp>
        <p:nvSpPr>
          <p:cNvPr id="12" name="Content Placeholder 2">
            <a:extLst>
              <a:ext uri="{FF2B5EF4-FFF2-40B4-BE49-F238E27FC236}">
                <a16:creationId xmlns:a16="http://schemas.microsoft.com/office/drawing/2014/main" id="{F3231FB7-A5D4-6710-6CAA-899B03EDD906}"/>
              </a:ext>
            </a:extLst>
          </p:cNvPr>
          <p:cNvSpPr>
            <a:spLocks noGrp="1"/>
          </p:cNvSpPr>
          <p:nvPr>
            <p:ph sz="half" idx="1"/>
          </p:nvPr>
        </p:nvSpPr>
        <p:spPr>
          <a:xfrm>
            <a:off x="414995" y="2224355"/>
            <a:ext cx="11362010" cy="518845"/>
          </a:xfrm>
        </p:spPr>
        <p:txBody>
          <a:bodyPr vert="horz" lIns="91440" tIns="45720" rIns="91440" bIns="45720" rtlCol="0" anchor="ctr">
            <a:noAutofit/>
          </a:bodyPr>
          <a:lstStyle/>
          <a:p>
            <a:r>
              <a:rPr lang="en-US" sz="2000" dirty="0"/>
              <a:t>Assume an expected return of 10%.</a:t>
            </a:r>
            <a:endParaRPr lang="en-US" sz="1800" dirty="0"/>
          </a:p>
        </p:txBody>
      </p:sp>
      <p:pic>
        <p:nvPicPr>
          <p:cNvPr id="8" name="Picture 7">
            <a:extLst>
              <a:ext uri="{FF2B5EF4-FFF2-40B4-BE49-F238E27FC236}">
                <a16:creationId xmlns:a16="http://schemas.microsoft.com/office/drawing/2014/main" id="{6722D1D8-60E8-405F-B49C-A93DC8CFEC0A}"/>
              </a:ext>
            </a:extLst>
          </p:cNvPr>
          <p:cNvPicPr>
            <a:picLocks noChangeAspect="1"/>
          </p:cNvPicPr>
          <p:nvPr/>
        </p:nvPicPr>
        <p:blipFill>
          <a:blip r:embed="rId3"/>
          <a:stretch>
            <a:fillRect/>
          </a:stretch>
        </p:blipFill>
        <p:spPr>
          <a:xfrm>
            <a:off x="1803726" y="2689842"/>
            <a:ext cx="8420162" cy="2105040"/>
          </a:xfrm>
          <a:prstGeom prst="rect">
            <a:avLst/>
          </a:prstGeom>
        </p:spPr>
      </p:pic>
      <p:graphicFrame>
        <p:nvGraphicFramePr>
          <p:cNvPr id="10" name="Object 9">
            <a:extLst>
              <a:ext uri="{FF2B5EF4-FFF2-40B4-BE49-F238E27FC236}">
                <a16:creationId xmlns:a16="http://schemas.microsoft.com/office/drawing/2014/main" id="{BE7ED80B-2216-E8B0-7ACC-E4F694DB139D}"/>
              </a:ext>
            </a:extLst>
          </p:cNvPr>
          <p:cNvGraphicFramePr>
            <a:graphicFrameLocks noChangeAspect="1"/>
          </p:cNvGraphicFramePr>
          <p:nvPr>
            <p:extLst>
              <p:ext uri="{D42A27DB-BD31-4B8C-83A1-F6EECF244321}">
                <p14:modId xmlns:p14="http://schemas.microsoft.com/office/powerpoint/2010/main" val="418160446"/>
              </p:ext>
            </p:extLst>
          </p:nvPr>
        </p:nvGraphicFramePr>
        <p:xfrm>
          <a:off x="3061974" y="4931054"/>
          <a:ext cx="5295900" cy="406400"/>
        </p:xfrm>
        <a:graphic>
          <a:graphicData uri="http://schemas.openxmlformats.org/presentationml/2006/ole">
            <mc:AlternateContent xmlns:mc="http://schemas.openxmlformats.org/markup-compatibility/2006">
              <mc:Choice xmlns:v="urn:schemas-microsoft-com:vml" Requires="v">
                <p:oleObj name="Equation" r:id="rId4" imgW="5295600" imgH="406080" progId="Equation.DSMT4">
                  <p:embed/>
                </p:oleObj>
              </mc:Choice>
              <mc:Fallback>
                <p:oleObj name="Equation" r:id="rId4" imgW="5295600" imgH="406080" progId="Equation.DSMT4">
                  <p:embed/>
                  <p:pic>
                    <p:nvPicPr>
                      <p:cNvPr id="12" name="Object 11">
                        <a:extLst>
                          <a:ext uri="{FF2B5EF4-FFF2-40B4-BE49-F238E27FC236}">
                            <a16:creationId xmlns:a16="http://schemas.microsoft.com/office/drawing/2014/main" id="{1E3EF784-240B-96F5-6B3E-5C41C885ED60}"/>
                          </a:ext>
                        </a:extLst>
                      </p:cNvPr>
                      <p:cNvPicPr/>
                      <p:nvPr/>
                    </p:nvPicPr>
                    <p:blipFill>
                      <a:blip r:embed="rId5"/>
                      <a:stretch>
                        <a:fillRect/>
                      </a:stretch>
                    </p:blipFill>
                    <p:spPr>
                      <a:xfrm>
                        <a:off x="3061974" y="4931054"/>
                        <a:ext cx="5295900" cy="406400"/>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4264D168-1503-1906-8064-5F0FCEA16F2B}"/>
              </a:ext>
            </a:extLst>
          </p:cNvPr>
          <p:cNvGraphicFramePr>
            <a:graphicFrameLocks noChangeAspect="1"/>
          </p:cNvGraphicFramePr>
          <p:nvPr>
            <p:extLst>
              <p:ext uri="{D42A27DB-BD31-4B8C-83A1-F6EECF244321}">
                <p14:modId xmlns:p14="http://schemas.microsoft.com/office/powerpoint/2010/main" val="3721269304"/>
              </p:ext>
            </p:extLst>
          </p:nvPr>
        </p:nvGraphicFramePr>
        <p:xfrm>
          <a:off x="3061974" y="5577280"/>
          <a:ext cx="5300393" cy="382122"/>
        </p:xfrm>
        <a:graphic>
          <a:graphicData uri="http://schemas.openxmlformats.org/presentationml/2006/ole">
            <mc:AlternateContent xmlns:mc="http://schemas.openxmlformats.org/markup-compatibility/2006">
              <mc:Choice xmlns:v="urn:schemas-microsoft-com:vml" Requires="v">
                <p:oleObj name="Equation" r:id="rId6" imgW="5460840" imgH="393480" progId="Equation.DSMT4">
                  <p:embed/>
                </p:oleObj>
              </mc:Choice>
              <mc:Fallback>
                <p:oleObj name="Equation" r:id="rId6" imgW="5460840" imgH="393480" progId="Equation.DSMT4">
                  <p:embed/>
                  <p:pic>
                    <p:nvPicPr>
                      <p:cNvPr id="13" name="Object 12">
                        <a:extLst>
                          <a:ext uri="{FF2B5EF4-FFF2-40B4-BE49-F238E27FC236}">
                            <a16:creationId xmlns:a16="http://schemas.microsoft.com/office/drawing/2014/main" id="{5D6F5A26-141D-2945-CB45-24EF31B8B341}"/>
                          </a:ext>
                        </a:extLst>
                      </p:cNvPr>
                      <p:cNvPicPr/>
                      <p:nvPr/>
                    </p:nvPicPr>
                    <p:blipFill>
                      <a:blip r:embed="rId7"/>
                      <a:stretch>
                        <a:fillRect/>
                      </a:stretch>
                    </p:blipFill>
                    <p:spPr>
                      <a:xfrm>
                        <a:off x="3061974" y="5577280"/>
                        <a:ext cx="5300393" cy="382122"/>
                      </a:xfrm>
                      <a:prstGeom prst="rect">
                        <a:avLst/>
                      </a:prstGeom>
                    </p:spPr>
                  </p:pic>
                </p:oleObj>
              </mc:Fallback>
            </mc:AlternateContent>
          </a:graphicData>
        </a:graphic>
      </p:graphicFrame>
    </p:spTree>
    <p:extLst>
      <p:ext uri="{BB962C8B-B14F-4D97-AF65-F5344CB8AC3E}">
        <p14:creationId xmlns:p14="http://schemas.microsoft.com/office/powerpoint/2010/main" val="8123321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377F3-ACFE-9D6B-0733-58828F7BDB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5DB839-78FB-0B8A-94E0-7660AB754753}"/>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Diversification and portfolio risk</a:t>
            </a:r>
          </a:p>
        </p:txBody>
      </p:sp>
      <p:sp>
        <p:nvSpPr>
          <p:cNvPr id="4" name="Slide Number Placeholder 3">
            <a:extLst>
              <a:ext uri="{FF2B5EF4-FFF2-40B4-BE49-F238E27FC236}">
                <a16:creationId xmlns:a16="http://schemas.microsoft.com/office/drawing/2014/main" id="{F2FB29D7-0C1A-8B28-1E15-F88E2C124A09}"/>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16</a:t>
            </a:fld>
            <a:endParaRPr lang="en-US"/>
          </a:p>
        </p:txBody>
      </p:sp>
      <p:pic>
        <p:nvPicPr>
          <p:cNvPr id="9" name="Picture 8">
            <a:extLst>
              <a:ext uri="{FF2B5EF4-FFF2-40B4-BE49-F238E27FC236}">
                <a16:creationId xmlns:a16="http://schemas.microsoft.com/office/drawing/2014/main" id="{80D46925-0311-BF92-8C5D-8496B420DC67}"/>
              </a:ext>
            </a:extLst>
          </p:cNvPr>
          <p:cNvPicPr>
            <a:picLocks noChangeAspect="1"/>
          </p:cNvPicPr>
          <p:nvPr/>
        </p:nvPicPr>
        <p:blipFill>
          <a:blip r:embed="rId3"/>
          <a:stretch>
            <a:fillRect/>
          </a:stretch>
        </p:blipFill>
        <p:spPr>
          <a:xfrm>
            <a:off x="2478507" y="3779437"/>
            <a:ext cx="7029501" cy="2314592"/>
          </a:xfrm>
          <a:prstGeom prst="rect">
            <a:avLst/>
          </a:prstGeom>
        </p:spPr>
      </p:pic>
      <p:sp>
        <p:nvSpPr>
          <p:cNvPr id="12" name="Content Placeholder 2">
            <a:extLst>
              <a:ext uri="{FF2B5EF4-FFF2-40B4-BE49-F238E27FC236}">
                <a16:creationId xmlns:a16="http://schemas.microsoft.com/office/drawing/2014/main" id="{CD269A95-1A22-4A2F-DDBA-E03C3B10F6BD}"/>
              </a:ext>
            </a:extLst>
          </p:cNvPr>
          <p:cNvSpPr>
            <a:spLocks noGrp="1"/>
          </p:cNvSpPr>
          <p:nvPr>
            <p:ph sz="half" idx="1"/>
          </p:nvPr>
        </p:nvSpPr>
        <p:spPr>
          <a:xfrm>
            <a:off x="414995" y="2224355"/>
            <a:ext cx="11362010" cy="1387011"/>
          </a:xfrm>
        </p:spPr>
        <p:txBody>
          <a:bodyPr vert="horz" lIns="91440" tIns="45720" rIns="91440" bIns="45720" rtlCol="0" anchor="ctr">
            <a:noAutofit/>
          </a:bodyPr>
          <a:lstStyle/>
          <a:p>
            <a:r>
              <a:rPr lang="en-US" sz="2000" dirty="0"/>
              <a:t>Investors can no longer assume that stocks are the only logical path forward.</a:t>
            </a:r>
          </a:p>
          <a:p>
            <a:pPr lvl="1"/>
            <a:r>
              <a:rPr lang="en-US" sz="1800" dirty="0"/>
              <a:t>The superior returns associated with stocks are directly tied to their significant market volatility.</a:t>
            </a:r>
          </a:p>
          <a:p>
            <a:pPr lvl="1"/>
            <a:r>
              <a:rPr lang="en-US" sz="1800" dirty="0"/>
              <a:t>The lower yields found in Treasury bills are compensated for by their status as a risk-free asset class.</a:t>
            </a:r>
          </a:p>
        </p:txBody>
      </p:sp>
    </p:spTree>
    <p:extLst>
      <p:ext uri="{BB962C8B-B14F-4D97-AF65-F5344CB8AC3E}">
        <p14:creationId xmlns:p14="http://schemas.microsoft.com/office/powerpoint/2010/main" val="17561003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643D0-B4B0-EA76-2954-4C5D403559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384199-69F3-4077-99B9-85DD0E79767E}"/>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Diversification and portfolio risk</a:t>
            </a:r>
          </a:p>
        </p:txBody>
      </p:sp>
      <p:sp>
        <p:nvSpPr>
          <p:cNvPr id="4" name="Slide Number Placeholder 3">
            <a:extLst>
              <a:ext uri="{FF2B5EF4-FFF2-40B4-BE49-F238E27FC236}">
                <a16:creationId xmlns:a16="http://schemas.microsoft.com/office/drawing/2014/main" id="{5B1E80A8-AC0C-CC2C-0636-18F449103A5F}"/>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17</a:t>
            </a:fld>
            <a:endParaRPr lang="en-US"/>
          </a:p>
        </p:txBody>
      </p:sp>
      <p:sp>
        <p:nvSpPr>
          <p:cNvPr id="6" name="Content Placeholder 2">
            <a:extLst>
              <a:ext uri="{FF2B5EF4-FFF2-40B4-BE49-F238E27FC236}">
                <a16:creationId xmlns:a16="http://schemas.microsoft.com/office/drawing/2014/main" id="{5559F244-E232-B6A2-AABE-A6DC978ED5F5}"/>
              </a:ext>
            </a:extLst>
          </p:cNvPr>
          <p:cNvSpPr>
            <a:spLocks noGrp="1"/>
          </p:cNvSpPr>
          <p:nvPr>
            <p:ph sz="half" idx="1"/>
          </p:nvPr>
        </p:nvSpPr>
        <p:spPr>
          <a:xfrm>
            <a:off x="348213" y="1936851"/>
            <a:ext cx="11362010" cy="708746"/>
          </a:xfrm>
        </p:spPr>
        <p:txBody>
          <a:bodyPr vert="horz" lIns="91440" tIns="45720" rIns="91440" bIns="45720" rtlCol="0" anchor="ctr">
            <a:noAutofit/>
          </a:bodyPr>
          <a:lstStyle/>
          <a:p>
            <a:r>
              <a:rPr lang="en-US" sz="1600" dirty="0"/>
              <a:t>NB: Long-term returns deviate from the normal distribution typically observed in short-term returns.</a:t>
            </a:r>
          </a:p>
          <a:p>
            <a:r>
              <a:rPr lang="en-US" sz="1600" dirty="0"/>
              <a:t>Notice how the mean is not centered around 0. Implications?</a:t>
            </a:r>
          </a:p>
        </p:txBody>
      </p:sp>
      <p:sp>
        <p:nvSpPr>
          <p:cNvPr id="7" name="Content Placeholder 2">
            <a:extLst>
              <a:ext uri="{FF2B5EF4-FFF2-40B4-BE49-F238E27FC236}">
                <a16:creationId xmlns:a16="http://schemas.microsoft.com/office/drawing/2014/main" id="{4D595CED-6083-F966-C3C0-12B09E09B0CD}"/>
              </a:ext>
            </a:extLst>
          </p:cNvPr>
          <p:cNvSpPr txBox="1">
            <a:spLocks/>
          </p:cNvSpPr>
          <p:nvPr/>
        </p:nvSpPr>
        <p:spPr>
          <a:xfrm>
            <a:off x="534859" y="6155844"/>
            <a:ext cx="11362010" cy="708746"/>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sz="1200" dirty="0"/>
              <a:t>Source: E. Dimson, P. R. Marsh, and M. Staunton, Triumph of the Optimists: 101 Years of Global Investment Returns (Princeton, NJ: Princeton University Press, 2002), with updates provided by the authors.</a:t>
            </a:r>
          </a:p>
        </p:txBody>
      </p:sp>
      <p:pic>
        <p:nvPicPr>
          <p:cNvPr id="3" name="Picture 2" descr="A normal distribution of the U S stock market from 1900 to 2023 plots the number of years versus the return range.">
            <a:extLst>
              <a:ext uri="{FF2B5EF4-FFF2-40B4-BE49-F238E27FC236}">
                <a16:creationId xmlns:a16="http://schemas.microsoft.com/office/drawing/2014/main" id="{B353B20A-BFD8-CA69-2FFD-C8C01566A009}"/>
              </a:ext>
            </a:extLst>
          </p:cNvPr>
          <p:cNvPicPr>
            <a:picLocks noChangeAspect="1"/>
          </p:cNvPicPr>
          <p:nvPr/>
        </p:nvPicPr>
        <p:blipFill>
          <a:blip r:embed="rId3"/>
          <a:stretch>
            <a:fillRect/>
          </a:stretch>
        </p:blipFill>
        <p:spPr>
          <a:xfrm>
            <a:off x="2992110" y="2691368"/>
            <a:ext cx="5966956" cy="3531722"/>
          </a:xfrm>
          <a:prstGeom prst="rect">
            <a:avLst/>
          </a:prstGeom>
        </p:spPr>
      </p:pic>
    </p:spTree>
    <p:extLst>
      <p:ext uri="{BB962C8B-B14F-4D97-AF65-F5344CB8AC3E}">
        <p14:creationId xmlns:p14="http://schemas.microsoft.com/office/powerpoint/2010/main" val="12726883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2DDD4-833F-37A3-E278-4D4FE4F55F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99A64F-5954-47CC-C9C9-0108CD27CF65}"/>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Diversification and portfolio risk</a:t>
            </a:r>
          </a:p>
        </p:txBody>
      </p:sp>
      <p:sp>
        <p:nvSpPr>
          <p:cNvPr id="4" name="Slide Number Placeholder 3">
            <a:extLst>
              <a:ext uri="{FF2B5EF4-FFF2-40B4-BE49-F238E27FC236}">
                <a16:creationId xmlns:a16="http://schemas.microsoft.com/office/drawing/2014/main" id="{A867C988-EFB8-F061-74D7-7EE34660F61F}"/>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18</a:t>
            </a:fld>
            <a:endParaRPr lang="en-US"/>
          </a:p>
        </p:txBody>
      </p:sp>
      <p:sp>
        <p:nvSpPr>
          <p:cNvPr id="6" name="Content Placeholder 2">
            <a:extLst>
              <a:ext uri="{FF2B5EF4-FFF2-40B4-BE49-F238E27FC236}">
                <a16:creationId xmlns:a16="http://schemas.microsoft.com/office/drawing/2014/main" id="{853B5352-7679-665B-5E43-F126BA0EBEAB}"/>
              </a:ext>
            </a:extLst>
          </p:cNvPr>
          <p:cNvSpPr>
            <a:spLocks noGrp="1"/>
          </p:cNvSpPr>
          <p:nvPr>
            <p:ph sz="half" idx="1"/>
          </p:nvPr>
        </p:nvSpPr>
        <p:spPr>
          <a:xfrm>
            <a:off x="2099957" y="1982622"/>
            <a:ext cx="8112556" cy="708746"/>
          </a:xfrm>
        </p:spPr>
        <p:txBody>
          <a:bodyPr vert="horz" lIns="91440" tIns="45720" rIns="91440" bIns="45720" rtlCol="0" anchor="ctr">
            <a:noAutofit/>
          </a:bodyPr>
          <a:lstStyle/>
          <a:p>
            <a:pPr marL="0" indent="0">
              <a:buNone/>
            </a:pPr>
            <a:r>
              <a:rPr lang="en-US" sz="1600" dirty="0"/>
              <a:t>The risk (standard deviation of annual returns) of markets around the world, 1900 to 2023.</a:t>
            </a:r>
          </a:p>
        </p:txBody>
      </p:sp>
      <p:sp>
        <p:nvSpPr>
          <p:cNvPr id="7" name="Content Placeholder 2">
            <a:extLst>
              <a:ext uri="{FF2B5EF4-FFF2-40B4-BE49-F238E27FC236}">
                <a16:creationId xmlns:a16="http://schemas.microsoft.com/office/drawing/2014/main" id="{12536CB3-EB03-1724-1346-10719E52C509}"/>
              </a:ext>
            </a:extLst>
          </p:cNvPr>
          <p:cNvSpPr txBox="1">
            <a:spLocks/>
          </p:cNvSpPr>
          <p:nvPr/>
        </p:nvSpPr>
        <p:spPr>
          <a:xfrm>
            <a:off x="534859" y="6155844"/>
            <a:ext cx="11362010" cy="708746"/>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sz="1200" dirty="0"/>
              <a:t>Source: E. Dimson, P. R. Marsh, and M. Staunton, Triumph of the Optimists: 101 Years of Global Investment Returns (Princeton, NJ: Princeton University Press, 2002), with updates provided by the authors.</a:t>
            </a:r>
          </a:p>
        </p:txBody>
      </p:sp>
      <p:pic>
        <p:nvPicPr>
          <p:cNvPr id="5" name="Picture 4" descr="A bar graph of global stock market risk from 1900 to 2023 plots standard deviation versus 21 countries.">
            <a:extLst>
              <a:ext uri="{FF2B5EF4-FFF2-40B4-BE49-F238E27FC236}">
                <a16:creationId xmlns:a16="http://schemas.microsoft.com/office/drawing/2014/main" id="{60F5BD44-A6CF-2871-8B8E-1B5B7AB990B7}"/>
              </a:ext>
            </a:extLst>
          </p:cNvPr>
          <p:cNvPicPr>
            <a:picLocks noChangeAspect="1"/>
          </p:cNvPicPr>
          <p:nvPr/>
        </p:nvPicPr>
        <p:blipFill>
          <a:blip r:embed="rId3"/>
          <a:stretch>
            <a:fillRect/>
          </a:stretch>
        </p:blipFill>
        <p:spPr>
          <a:xfrm>
            <a:off x="3905500" y="2562128"/>
            <a:ext cx="4501470" cy="3556206"/>
          </a:xfrm>
          <a:prstGeom prst="rect">
            <a:avLst/>
          </a:prstGeom>
        </p:spPr>
      </p:pic>
    </p:spTree>
    <p:extLst>
      <p:ext uri="{BB962C8B-B14F-4D97-AF65-F5344CB8AC3E}">
        <p14:creationId xmlns:p14="http://schemas.microsoft.com/office/powerpoint/2010/main" val="28980945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6B075-2957-E653-95E1-AB88928DCD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DF1436-F0B2-18D0-0C6C-F54569FC5F1F}"/>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Diversification and portfolio risk</a:t>
            </a:r>
          </a:p>
        </p:txBody>
      </p:sp>
      <p:sp>
        <p:nvSpPr>
          <p:cNvPr id="4" name="Slide Number Placeholder 3">
            <a:extLst>
              <a:ext uri="{FF2B5EF4-FFF2-40B4-BE49-F238E27FC236}">
                <a16:creationId xmlns:a16="http://schemas.microsoft.com/office/drawing/2014/main" id="{9C7CB795-4D0E-5A36-A54E-576743AF0612}"/>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19</a:t>
            </a:fld>
            <a:endParaRPr lang="en-US"/>
          </a:p>
        </p:txBody>
      </p:sp>
      <p:sp>
        <p:nvSpPr>
          <p:cNvPr id="6" name="Content Placeholder 2">
            <a:extLst>
              <a:ext uri="{FF2B5EF4-FFF2-40B4-BE49-F238E27FC236}">
                <a16:creationId xmlns:a16="http://schemas.microsoft.com/office/drawing/2014/main" id="{0C7DF9F8-95AA-2D6E-9749-45814392E4CF}"/>
              </a:ext>
            </a:extLst>
          </p:cNvPr>
          <p:cNvSpPr>
            <a:spLocks noGrp="1"/>
          </p:cNvSpPr>
          <p:nvPr>
            <p:ph sz="half" idx="1"/>
          </p:nvPr>
        </p:nvSpPr>
        <p:spPr>
          <a:xfrm>
            <a:off x="1920159" y="1990757"/>
            <a:ext cx="8713594" cy="708746"/>
          </a:xfrm>
        </p:spPr>
        <p:txBody>
          <a:bodyPr vert="horz" lIns="91440" tIns="45720" rIns="91440" bIns="45720" rtlCol="0" anchor="ctr">
            <a:noAutofit/>
          </a:bodyPr>
          <a:lstStyle/>
          <a:p>
            <a:pPr marL="0" indent="0">
              <a:buNone/>
            </a:pPr>
            <a:r>
              <a:rPr lang="en-US" sz="1600" dirty="0"/>
              <a:t>Annualized standard deviation of the preceding 52 weekly market returns, June 1927 to January 2024.</a:t>
            </a:r>
          </a:p>
        </p:txBody>
      </p:sp>
      <p:sp>
        <p:nvSpPr>
          <p:cNvPr id="7" name="Content Placeholder 2">
            <a:extLst>
              <a:ext uri="{FF2B5EF4-FFF2-40B4-BE49-F238E27FC236}">
                <a16:creationId xmlns:a16="http://schemas.microsoft.com/office/drawing/2014/main" id="{8DBEB9E8-4C5D-ABAF-EF96-7F77B8101014}"/>
              </a:ext>
            </a:extLst>
          </p:cNvPr>
          <p:cNvSpPr txBox="1">
            <a:spLocks/>
          </p:cNvSpPr>
          <p:nvPr/>
        </p:nvSpPr>
        <p:spPr>
          <a:xfrm>
            <a:off x="534859" y="6155844"/>
            <a:ext cx="11362010" cy="708746"/>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sz="1200" dirty="0"/>
              <a:t>Source: E. Dimson, P. R. Marsh, and M. Staunton, Triumph of the Optimists: 101 Years of Global Investment Returns (Princeton, NJ: Princeton University Press, 2002), with updates provided by the authors.</a:t>
            </a:r>
          </a:p>
        </p:txBody>
      </p:sp>
      <p:pic>
        <p:nvPicPr>
          <p:cNvPr id="3" name="Picture 2" descr="A line graph of U S stock market risk from June 1927 to January 2024, plots the standard deviation percentage versus years from 1927 to 2021.">
            <a:extLst>
              <a:ext uri="{FF2B5EF4-FFF2-40B4-BE49-F238E27FC236}">
                <a16:creationId xmlns:a16="http://schemas.microsoft.com/office/drawing/2014/main" id="{5F7C9CEE-860B-76CC-3419-0E9F60B57721}"/>
              </a:ext>
            </a:extLst>
          </p:cNvPr>
          <p:cNvPicPr>
            <a:picLocks noChangeAspect="1"/>
          </p:cNvPicPr>
          <p:nvPr/>
        </p:nvPicPr>
        <p:blipFill>
          <a:blip r:embed="rId3"/>
          <a:stretch>
            <a:fillRect/>
          </a:stretch>
        </p:blipFill>
        <p:spPr>
          <a:xfrm>
            <a:off x="2703928" y="2699503"/>
            <a:ext cx="6784144" cy="3448205"/>
          </a:xfrm>
          <a:prstGeom prst="rect">
            <a:avLst/>
          </a:prstGeom>
        </p:spPr>
      </p:pic>
    </p:spTree>
    <p:extLst>
      <p:ext uri="{BB962C8B-B14F-4D97-AF65-F5344CB8AC3E}">
        <p14:creationId xmlns:p14="http://schemas.microsoft.com/office/powerpoint/2010/main" val="26234074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55D70-91A8-56BC-6DFD-1679DA259B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7CC5B8-E792-3FD9-2E62-138D65AF6D65}"/>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Diversification and portfolio risk</a:t>
            </a:r>
          </a:p>
        </p:txBody>
      </p:sp>
      <p:sp>
        <p:nvSpPr>
          <p:cNvPr id="4" name="Slide Number Placeholder 3">
            <a:extLst>
              <a:ext uri="{FF2B5EF4-FFF2-40B4-BE49-F238E27FC236}">
                <a16:creationId xmlns:a16="http://schemas.microsoft.com/office/drawing/2014/main" id="{6DC11BC2-CDFC-8CE4-5BEC-FB51F191DBD4}"/>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20</a:t>
            </a:fld>
            <a:endParaRPr lang="en-US"/>
          </a:p>
        </p:txBody>
      </p:sp>
      <p:sp>
        <p:nvSpPr>
          <p:cNvPr id="6" name="Content Placeholder 2">
            <a:extLst>
              <a:ext uri="{FF2B5EF4-FFF2-40B4-BE49-F238E27FC236}">
                <a16:creationId xmlns:a16="http://schemas.microsoft.com/office/drawing/2014/main" id="{BCECDEBB-215A-4C47-C506-A39F8E3DA0F0}"/>
              </a:ext>
            </a:extLst>
          </p:cNvPr>
          <p:cNvSpPr>
            <a:spLocks noGrp="1"/>
          </p:cNvSpPr>
          <p:nvPr>
            <p:ph sz="half" idx="1"/>
          </p:nvPr>
        </p:nvSpPr>
        <p:spPr>
          <a:xfrm>
            <a:off x="486914" y="2696966"/>
            <a:ext cx="11362010" cy="3118207"/>
          </a:xfrm>
        </p:spPr>
        <p:txBody>
          <a:bodyPr vert="horz" lIns="91440" tIns="45720" rIns="91440" bIns="45720" rtlCol="0" anchor="ctr">
            <a:noAutofit/>
          </a:bodyPr>
          <a:lstStyle/>
          <a:p>
            <a:r>
              <a:rPr lang="en-US" sz="2000" dirty="0"/>
              <a:t>Notice that we have computed </a:t>
            </a:r>
            <a:r>
              <a:rPr lang="en-US" sz="2000" i="1" dirty="0"/>
              <a:t>future expected returns </a:t>
            </a:r>
            <a:r>
              <a:rPr lang="en-US" sz="2000" dirty="0"/>
              <a:t>based on </a:t>
            </a:r>
            <a:r>
              <a:rPr lang="en-US" sz="2000" i="1" dirty="0"/>
              <a:t>historical returns</a:t>
            </a:r>
            <a:r>
              <a:rPr lang="en-US" sz="2000" dirty="0"/>
              <a:t>. </a:t>
            </a:r>
          </a:p>
          <a:p>
            <a:r>
              <a:rPr lang="en-US" sz="2000" dirty="0"/>
              <a:t>In practice, estimating future returns is a blend of science and art, requiring investors to bridge the gap between the mathematically precise historical record and the uncertain forward-looking reality.</a:t>
            </a:r>
          </a:p>
          <a:p>
            <a:r>
              <a:rPr lang="en-US" sz="2000" dirty="0"/>
              <a:t>The “Stable Risk Premium Principle” suggests that while total market returns fluctuate significantly with interest rates, the extra compensation investors demand for holding risky assets remains relatively constant over time.</a:t>
            </a:r>
          </a:p>
          <a:p>
            <a:r>
              <a:rPr lang="en-US" sz="2000" dirty="0"/>
              <a:t>Consequently, the most robust method for forecasting is to add the long-term historical average risk premium to the current risk-free rate, rather than simply projecting past total returns into the future.</a:t>
            </a:r>
          </a:p>
          <a:p>
            <a:r>
              <a:rPr lang="en-US" sz="2000" dirty="0"/>
              <a:t>Note that blind reliance on history is imperfect because structural shifts—such as the rise of easy diversification through ETFs or changes in global economic stability—may have permanently altered the risk premium investors require today compared to previous eras.</a:t>
            </a:r>
          </a:p>
        </p:txBody>
      </p:sp>
    </p:spTree>
    <p:extLst>
      <p:ext uri="{BB962C8B-B14F-4D97-AF65-F5344CB8AC3E}">
        <p14:creationId xmlns:p14="http://schemas.microsoft.com/office/powerpoint/2010/main" val="36352981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C8568-4A17-22EE-9946-61D9D8862E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E7F9AE-F197-214C-1148-1EA9A0D7BA86}"/>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Diversification and portfolio risk</a:t>
            </a:r>
          </a:p>
        </p:txBody>
      </p:sp>
      <p:sp>
        <p:nvSpPr>
          <p:cNvPr id="4" name="Slide Number Placeholder 3">
            <a:extLst>
              <a:ext uri="{FF2B5EF4-FFF2-40B4-BE49-F238E27FC236}">
                <a16:creationId xmlns:a16="http://schemas.microsoft.com/office/drawing/2014/main" id="{AE03069B-8C68-4F72-A290-79141B7C4383}"/>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21</a:t>
            </a:fld>
            <a:endParaRPr lang="en-US"/>
          </a:p>
        </p:txBody>
      </p:sp>
      <p:sp>
        <p:nvSpPr>
          <p:cNvPr id="6" name="Content Placeholder 2">
            <a:extLst>
              <a:ext uri="{FF2B5EF4-FFF2-40B4-BE49-F238E27FC236}">
                <a16:creationId xmlns:a16="http://schemas.microsoft.com/office/drawing/2014/main" id="{57F14318-7CC0-BED5-C377-D8467FAE6772}"/>
              </a:ext>
            </a:extLst>
          </p:cNvPr>
          <p:cNvSpPr>
            <a:spLocks noGrp="1"/>
          </p:cNvSpPr>
          <p:nvPr>
            <p:ph sz="half" idx="1"/>
          </p:nvPr>
        </p:nvSpPr>
        <p:spPr>
          <a:xfrm>
            <a:off x="414995" y="2357919"/>
            <a:ext cx="11362010" cy="3118207"/>
          </a:xfrm>
        </p:spPr>
        <p:txBody>
          <a:bodyPr vert="horz" lIns="91440" tIns="45720" rIns="91440" bIns="45720" rtlCol="0" anchor="ctr">
            <a:noAutofit/>
          </a:bodyPr>
          <a:lstStyle/>
          <a:p>
            <a:r>
              <a:rPr lang="en-US" sz="2000" b="1" dirty="0"/>
              <a:t>Diversification: </a:t>
            </a:r>
            <a:r>
              <a:rPr lang="en-US" sz="2000" dirty="0"/>
              <a:t>Strategy designed to reduce risk by </a:t>
            </a:r>
            <a:r>
              <a:rPr lang="en-US" sz="2000" b="1" dirty="0"/>
              <a:t>spreading the portfolio across many investments</a:t>
            </a:r>
            <a:r>
              <a:rPr lang="en-US" sz="2000" dirty="0"/>
              <a:t>, ensuring that the poor performance of a single asset does not drastically impact the total value.</a:t>
            </a:r>
          </a:p>
          <a:p>
            <a:r>
              <a:rPr lang="en-US" sz="2000" b="1" dirty="0"/>
              <a:t>Specific Risk: </a:t>
            </a:r>
            <a:r>
              <a:rPr lang="en-US" sz="2000" dirty="0"/>
              <a:t>Risk factors affecting only that firm, such as management scandals, labor strikes, or product recalls, which can be eliminated by holding a variety of assets. Also called “diversifiable risk” or “idiosyncratic risk”.</a:t>
            </a:r>
          </a:p>
          <a:p>
            <a:r>
              <a:rPr lang="en-US" sz="2000" b="1" dirty="0"/>
              <a:t>Market Risk: </a:t>
            </a:r>
            <a:r>
              <a:rPr lang="en-US" sz="2000" dirty="0"/>
              <a:t>Economy-wide sources of risk that affect the overall stock market, including inflation, interest rate hikes, and recessions, which </a:t>
            </a:r>
            <a:r>
              <a:rPr lang="en-US" sz="2000" b="1" dirty="0"/>
              <a:t>cannot be eliminated through diversification</a:t>
            </a:r>
            <a:r>
              <a:rPr lang="en-US" sz="2000" dirty="0"/>
              <a:t>. Also called “systematic risk”.</a:t>
            </a:r>
          </a:p>
        </p:txBody>
      </p:sp>
    </p:spTree>
    <p:extLst>
      <p:ext uri="{BB962C8B-B14F-4D97-AF65-F5344CB8AC3E}">
        <p14:creationId xmlns:p14="http://schemas.microsoft.com/office/powerpoint/2010/main" val="19566307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DE724-1DD8-975E-C44F-8CEA2B5E6A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6797A2-1FAE-4AEA-A383-3F8AB5C680F2}"/>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Diversification and portfolio risk</a:t>
            </a:r>
          </a:p>
        </p:txBody>
      </p:sp>
      <p:sp>
        <p:nvSpPr>
          <p:cNvPr id="4" name="Slide Number Placeholder 3">
            <a:extLst>
              <a:ext uri="{FF2B5EF4-FFF2-40B4-BE49-F238E27FC236}">
                <a16:creationId xmlns:a16="http://schemas.microsoft.com/office/drawing/2014/main" id="{36C4601B-73B8-A9B1-F8C2-9F6676051836}"/>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22</a:t>
            </a:fld>
            <a:endParaRPr lang="en-US"/>
          </a:p>
        </p:txBody>
      </p:sp>
      <p:pic>
        <p:nvPicPr>
          <p:cNvPr id="7" name="Picture 6" descr="A 2 by 2 matrix for visual breakdown of portfolio variance calculation.">
            <a:extLst>
              <a:ext uri="{FF2B5EF4-FFF2-40B4-BE49-F238E27FC236}">
                <a16:creationId xmlns:a16="http://schemas.microsoft.com/office/drawing/2014/main" id="{FF1E80D1-59B6-3BAC-CDF2-14168F917D26}"/>
              </a:ext>
            </a:extLst>
          </p:cNvPr>
          <p:cNvPicPr>
            <a:picLocks noChangeAspect="1"/>
          </p:cNvPicPr>
          <p:nvPr/>
        </p:nvPicPr>
        <p:blipFill>
          <a:blip r:embed="rId3"/>
          <a:stretch>
            <a:fillRect/>
          </a:stretch>
        </p:blipFill>
        <p:spPr>
          <a:xfrm>
            <a:off x="2157910" y="2224945"/>
            <a:ext cx="7876180" cy="3930899"/>
          </a:xfrm>
          <a:prstGeom prst="rect">
            <a:avLst/>
          </a:prstGeom>
        </p:spPr>
      </p:pic>
    </p:spTree>
    <p:extLst>
      <p:ext uri="{BB962C8B-B14F-4D97-AF65-F5344CB8AC3E}">
        <p14:creationId xmlns:p14="http://schemas.microsoft.com/office/powerpoint/2010/main" val="8534937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512485-95EF-D1D5-8599-86FE0151E6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03A1F3-366A-3FCB-CB7D-F4EA0E58F1C4}"/>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Diversification and portfolio risk</a:t>
            </a:r>
          </a:p>
        </p:txBody>
      </p:sp>
      <p:sp>
        <p:nvSpPr>
          <p:cNvPr id="4" name="Slide Number Placeholder 3">
            <a:extLst>
              <a:ext uri="{FF2B5EF4-FFF2-40B4-BE49-F238E27FC236}">
                <a16:creationId xmlns:a16="http://schemas.microsoft.com/office/drawing/2014/main" id="{43E16B92-4BB1-3736-4ACE-E84A4B960D87}"/>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23</a:t>
            </a:fld>
            <a:endParaRPr lang="en-US" dirty="0"/>
          </a:p>
        </p:txBody>
      </p:sp>
      <p:sp>
        <p:nvSpPr>
          <p:cNvPr id="10" name="Content Placeholder 2">
            <a:extLst>
              <a:ext uri="{FF2B5EF4-FFF2-40B4-BE49-F238E27FC236}">
                <a16:creationId xmlns:a16="http://schemas.microsoft.com/office/drawing/2014/main" id="{E3764E6D-F3BC-8C0A-AC51-9CD084394544}"/>
              </a:ext>
            </a:extLst>
          </p:cNvPr>
          <p:cNvSpPr>
            <a:spLocks noGrp="1"/>
          </p:cNvSpPr>
          <p:nvPr>
            <p:ph sz="half" idx="1"/>
          </p:nvPr>
        </p:nvSpPr>
        <p:spPr>
          <a:xfrm>
            <a:off x="344184" y="2039591"/>
            <a:ext cx="11362010" cy="2758440"/>
          </a:xfrm>
        </p:spPr>
        <p:txBody>
          <a:bodyPr vert="horz" lIns="91440" tIns="45720" rIns="91440" bIns="45720" rtlCol="0" anchor="ctr">
            <a:noAutofit/>
          </a:bodyPr>
          <a:lstStyle/>
          <a:p>
            <a:pPr marL="0" indent="0">
              <a:buNone/>
            </a:pPr>
            <a:r>
              <a:rPr lang="en-US" sz="1900" b="1" dirty="0"/>
              <a:t>Example</a:t>
            </a:r>
          </a:p>
          <a:p>
            <a:r>
              <a:rPr lang="en-US" sz="1900" dirty="0"/>
              <a:t>Suppose you invest 60% of your portfolio in Southwest Airlines and the remainder in Amazon. The expected dollar return on your Southwest investment is 15.0% and on Amazon is 10.0%. The expected return on your portfolio is:</a:t>
            </a:r>
          </a:p>
        </p:txBody>
      </p:sp>
      <p:graphicFrame>
        <p:nvGraphicFramePr>
          <p:cNvPr id="7" name="Object 6">
            <a:extLst>
              <a:ext uri="{FF2B5EF4-FFF2-40B4-BE49-F238E27FC236}">
                <a16:creationId xmlns:a16="http://schemas.microsoft.com/office/drawing/2014/main" id="{9BC44394-8DA3-4118-7BEF-8CA6770B56A3}"/>
              </a:ext>
            </a:extLst>
          </p:cNvPr>
          <p:cNvGraphicFramePr>
            <a:graphicFrameLocks noChangeAspect="1"/>
          </p:cNvGraphicFramePr>
          <p:nvPr>
            <p:extLst>
              <p:ext uri="{D42A27DB-BD31-4B8C-83A1-F6EECF244321}">
                <p14:modId xmlns:p14="http://schemas.microsoft.com/office/powerpoint/2010/main" val="199533556"/>
              </p:ext>
            </p:extLst>
          </p:nvPr>
        </p:nvGraphicFramePr>
        <p:xfrm>
          <a:off x="2788078" y="4503524"/>
          <a:ext cx="5930900" cy="431800"/>
        </p:xfrm>
        <a:graphic>
          <a:graphicData uri="http://schemas.openxmlformats.org/presentationml/2006/ole">
            <mc:AlternateContent xmlns:mc="http://schemas.openxmlformats.org/markup-compatibility/2006">
              <mc:Choice xmlns:v="urn:schemas-microsoft-com:vml" Requires="v">
                <p:oleObj name="Equation" r:id="rId3" imgW="5930640" imgH="431640" progId="Equation.DSMT4">
                  <p:embed/>
                </p:oleObj>
              </mc:Choice>
              <mc:Fallback>
                <p:oleObj name="Equation" r:id="rId3" imgW="5930640" imgH="431640" progId="Equation.DSMT4">
                  <p:embed/>
                  <p:pic>
                    <p:nvPicPr>
                      <p:cNvPr id="7" name="Object 6">
                        <a:extLst>
                          <a:ext uri="{FF2B5EF4-FFF2-40B4-BE49-F238E27FC236}">
                            <a16:creationId xmlns:a16="http://schemas.microsoft.com/office/drawing/2014/main" id="{D6630877-BC3C-A333-8182-AB75E96E689F}"/>
                          </a:ext>
                        </a:extLst>
                      </p:cNvPr>
                      <p:cNvPicPr/>
                      <p:nvPr/>
                    </p:nvPicPr>
                    <p:blipFill>
                      <a:blip r:embed="rId4"/>
                      <a:stretch>
                        <a:fillRect/>
                      </a:stretch>
                    </p:blipFill>
                    <p:spPr>
                      <a:xfrm>
                        <a:off x="2788078" y="4503524"/>
                        <a:ext cx="5930900" cy="431800"/>
                      </a:xfrm>
                      <a:prstGeom prst="rect">
                        <a:avLst/>
                      </a:prstGeom>
                    </p:spPr>
                  </p:pic>
                </p:oleObj>
              </mc:Fallback>
            </mc:AlternateContent>
          </a:graphicData>
        </a:graphic>
      </p:graphicFrame>
    </p:spTree>
    <p:extLst>
      <p:ext uri="{BB962C8B-B14F-4D97-AF65-F5344CB8AC3E}">
        <p14:creationId xmlns:p14="http://schemas.microsoft.com/office/powerpoint/2010/main" val="9786697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92340-43D0-7EA3-F5F4-1E372B1B7F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D473F1-167F-4B64-6522-042C12969DF2}"/>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Diversification and portfolio risk</a:t>
            </a:r>
          </a:p>
        </p:txBody>
      </p:sp>
      <p:sp>
        <p:nvSpPr>
          <p:cNvPr id="4" name="Slide Number Placeholder 3">
            <a:extLst>
              <a:ext uri="{FF2B5EF4-FFF2-40B4-BE49-F238E27FC236}">
                <a16:creationId xmlns:a16="http://schemas.microsoft.com/office/drawing/2014/main" id="{0651E3D6-13B9-C827-FC23-FDBA06354CCE}"/>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24</a:t>
            </a:fld>
            <a:endParaRPr lang="en-US" dirty="0"/>
          </a:p>
        </p:txBody>
      </p:sp>
      <p:sp>
        <p:nvSpPr>
          <p:cNvPr id="10" name="Content Placeholder 2">
            <a:extLst>
              <a:ext uri="{FF2B5EF4-FFF2-40B4-BE49-F238E27FC236}">
                <a16:creationId xmlns:a16="http://schemas.microsoft.com/office/drawing/2014/main" id="{318D8244-E906-B617-D242-011A92E409A7}"/>
              </a:ext>
            </a:extLst>
          </p:cNvPr>
          <p:cNvSpPr>
            <a:spLocks noGrp="1"/>
          </p:cNvSpPr>
          <p:nvPr>
            <p:ph sz="half" idx="1"/>
          </p:nvPr>
        </p:nvSpPr>
        <p:spPr>
          <a:xfrm>
            <a:off x="344184" y="1613213"/>
            <a:ext cx="11362010" cy="2758440"/>
          </a:xfrm>
        </p:spPr>
        <p:txBody>
          <a:bodyPr vert="horz" lIns="91440" tIns="45720" rIns="91440" bIns="45720" rtlCol="0" anchor="ctr">
            <a:noAutofit/>
          </a:bodyPr>
          <a:lstStyle/>
          <a:p>
            <a:pPr marL="0" indent="0">
              <a:buNone/>
            </a:pPr>
            <a:r>
              <a:rPr lang="en-US" sz="1900" b="1" dirty="0"/>
              <a:t>Example</a:t>
            </a:r>
          </a:p>
          <a:p>
            <a:r>
              <a:rPr lang="en-US" sz="1900" dirty="0"/>
              <a:t>Suppose you invest 60% of your portfolio in Southwest Airlines and the remainder in Amazon. The expected dollar return on your Southwest investment is 15.0% and on Amazon is 10.0%. The standard deviation of returns was 26.6% for Amazon and 27.9% for Southwest Airlines. Assume a correlation coefficient of 1.0 and calculate the portfolio variance and standard deviation.</a:t>
            </a:r>
          </a:p>
        </p:txBody>
      </p:sp>
      <p:pic>
        <p:nvPicPr>
          <p:cNvPr id="13" name="Picture 12">
            <a:extLst>
              <a:ext uri="{FF2B5EF4-FFF2-40B4-BE49-F238E27FC236}">
                <a16:creationId xmlns:a16="http://schemas.microsoft.com/office/drawing/2014/main" id="{E362372F-63C2-87A5-0A1F-5F1A33B2BD17}"/>
              </a:ext>
            </a:extLst>
          </p:cNvPr>
          <p:cNvPicPr>
            <a:picLocks noChangeAspect="1"/>
          </p:cNvPicPr>
          <p:nvPr/>
        </p:nvPicPr>
        <p:blipFill>
          <a:blip r:embed="rId3"/>
          <a:stretch>
            <a:fillRect/>
          </a:stretch>
        </p:blipFill>
        <p:spPr>
          <a:xfrm>
            <a:off x="2372325" y="3840976"/>
            <a:ext cx="7305728" cy="1724038"/>
          </a:xfrm>
          <a:prstGeom prst="rect">
            <a:avLst/>
          </a:prstGeom>
        </p:spPr>
      </p:pic>
      <p:graphicFrame>
        <p:nvGraphicFramePr>
          <p:cNvPr id="14" name="Object 13">
            <a:extLst>
              <a:ext uri="{FF2B5EF4-FFF2-40B4-BE49-F238E27FC236}">
                <a16:creationId xmlns:a16="http://schemas.microsoft.com/office/drawing/2014/main" id="{BA53CB99-7686-0695-63AA-D377B8B08C06}"/>
              </a:ext>
            </a:extLst>
          </p:cNvPr>
          <p:cNvGraphicFramePr>
            <a:graphicFrameLocks noChangeAspect="1"/>
          </p:cNvGraphicFramePr>
          <p:nvPr>
            <p:extLst>
              <p:ext uri="{D42A27DB-BD31-4B8C-83A1-F6EECF244321}">
                <p14:modId xmlns:p14="http://schemas.microsoft.com/office/powerpoint/2010/main" val="3061519268"/>
              </p:ext>
            </p:extLst>
          </p:nvPr>
        </p:nvGraphicFramePr>
        <p:xfrm>
          <a:off x="1768832" y="5664164"/>
          <a:ext cx="8194675" cy="341313"/>
        </p:xfrm>
        <a:graphic>
          <a:graphicData uri="http://schemas.openxmlformats.org/presentationml/2006/ole">
            <mc:AlternateContent xmlns:mc="http://schemas.openxmlformats.org/markup-compatibility/2006">
              <mc:Choice xmlns:v="urn:schemas-microsoft-com:vml" Requires="v">
                <p:oleObj name="Equation" r:id="rId4" imgW="11315520" imgH="469800" progId="Equation.DSMT4">
                  <p:embed/>
                </p:oleObj>
              </mc:Choice>
              <mc:Fallback>
                <p:oleObj name="Equation" r:id="rId4" imgW="11315520" imgH="469800" progId="Equation.DSMT4">
                  <p:embed/>
                  <p:pic>
                    <p:nvPicPr>
                      <p:cNvPr id="7" name="Object 6">
                        <a:extLst>
                          <a:ext uri="{FF2B5EF4-FFF2-40B4-BE49-F238E27FC236}">
                            <a16:creationId xmlns:a16="http://schemas.microsoft.com/office/drawing/2014/main" id="{EC4B838A-4E84-6D92-0A91-763493644DD0}"/>
                          </a:ext>
                        </a:extLst>
                      </p:cNvPr>
                      <p:cNvPicPr/>
                      <p:nvPr/>
                    </p:nvPicPr>
                    <p:blipFill>
                      <a:blip r:embed="rId5"/>
                      <a:stretch>
                        <a:fillRect/>
                      </a:stretch>
                    </p:blipFill>
                    <p:spPr>
                      <a:xfrm>
                        <a:off x="1768832" y="5664164"/>
                        <a:ext cx="8194675" cy="341313"/>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6757D236-6422-16B7-495D-5ADE4F3A6BCD}"/>
              </a:ext>
            </a:extLst>
          </p:cNvPr>
          <p:cNvGraphicFramePr>
            <a:graphicFrameLocks noChangeAspect="1"/>
          </p:cNvGraphicFramePr>
          <p:nvPr>
            <p:extLst>
              <p:ext uri="{D42A27DB-BD31-4B8C-83A1-F6EECF244321}">
                <p14:modId xmlns:p14="http://schemas.microsoft.com/office/powerpoint/2010/main" val="1247550399"/>
              </p:ext>
            </p:extLst>
          </p:nvPr>
        </p:nvGraphicFramePr>
        <p:xfrm>
          <a:off x="4125327" y="6368294"/>
          <a:ext cx="3472160" cy="300575"/>
        </p:xfrm>
        <a:graphic>
          <a:graphicData uri="http://schemas.openxmlformats.org/presentationml/2006/ole">
            <mc:AlternateContent xmlns:mc="http://schemas.openxmlformats.org/markup-compatibility/2006">
              <mc:Choice xmlns:v="urn:schemas-microsoft-com:vml" Requires="v">
                <p:oleObj name="Equation" r:id="rId6" imgW="4254480" imgH="368280" progId="Equation.DSMT4">
                  <p:embed/>
                </p:oleObj>
              </mc:Choice>
              <mc:Fallback>
                <p:oleObj name="Equation" r:id="rId6" imgW="4254480" imgH="368280" progId="Equation.DSMT4">
                  <p:embed/>
                  <p:pic>
                    <p:nvPicPr>
                      <p:cNvPr id="16" name="Object 15">
                        <a:extLst>
                          <a:ext uri="{FF2B5EF4-FFF2-40B4-BE49-F238E27FC236}">
                            <a16:creationId xmlns:a16="http://schemas.microsoft.com/office/drawing/2014/main" id="{B335288C-7540-6747-B85E-5BFA1916CCFE}"/>
                          </a:ext>
                        </a:extLst>
                      </p:cNvPr>
                      <p:cNvPicPr/>
                      <p:nvPr/>
                    </p:nvPicPr>
                    <p:blipFill>
                      <a:blip r:embed="rId7"/>
                      <a:stretch>
                        <a:fillRect/>
                      </a:stretch>
                    </p:blipFill>
                    <p:spPr>
                      <a:xfrm>
                        <a:off x="4125327" y="6368294"/>
                        <a:ext cx="3472160" cy="300575"/>
                      </a:xfrm>
                      <a:prstGeom prst="rect">
                        <a:avLst/>
                      </a:prstGeom>
                    </p:spPr>
                  </p:pic>
                </p:oleObj>
              </mc:Fallback>
            </mc:AlternateContent>
          </a:graphicData>
        </a:graphic>
      </p:graphicFrame>
    </p:spTree>
    <p:extLst>
      <p:ext uri="{BB962C8B-B14F-4D97-AF65-F5344CB8AC3E}">
        <p14:creationId xmlns:p14="http://schemas.microsoft.com/office/powerpoint/2010/main" val="20606544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87EFC-6AAC-E929-534C-B05F2D3D59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4BCA67-C78C-2C49-E9B2-85AEF3177E6B}"/>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Diversification and portfolio risk</a:t>
            </a:r>
          </a:p>
        </p:txBody>
      </p:sp>
      <p:sp>
        <p:nvSpPr>
          <p:cNvPr id="4" name="Slide Number Placeholder 3">
            <a:extLst>
              <a:ext uri="{FF2B5EF4-FFF2-40B4-BE49-F238E27FC236}">
                <a16:creationId xmlns:a16="http://schemas.microsoft.com/office/drawing/2014/main" id="{E9BA9ED0-34D5-039F-BCD2-80B5A4EAF83C}"/>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25</a:t>
            </a:fld>
            <a:endParaRPr lang="en-US" dirty="0"/>
          </a:p>
        </p:txBody>
      </p:sp>
      <p:sp>
        <p:nvSpPr>
          <p:cNvPr id="10" name="Content Placeholder 2">
            <a:extLst>
              <a:ext uri="{FF2B5EF4-FFF2-40B4-BE49-F238E27FC236}">
                <a16:creationId xmlns:a16="http://schemas.microsoft.com/office/drawing/2014/main" id="{EAAC7BED-B726-6BD2-A316-6651EB0408E2}"/>
              </a:ext>
            </a:extLst>
          </p:cNvPr>
          <p:cNvSpPr>
            <a:spLocks noGrp="1"/>
          </p:cNvSpPr>
          <p:nvPr>
            <p:ph sz="half" idx="1"/>
          </p:nvPr>
        </p:nvSpPr>
        <p:spPr>
          <a:xfrm>
            <a:off x="344184" y="2039591"/>
            <a:ext cx="11362010" cy="2758440"/>
          </a:xfrm>
        </p:spPr>
        <p:txBody>
          <a:bodyPr vert="horz" lIns="91440" tIns="45720" rIns="91440" bIns="45720" rtlCol="0" anchor="ctr">
            <a:noAutofit/>
          </a:bodyPr>
          <a:lstStyle/>
          <a:p>
            <a:pPr marL="0" indent="0">
              <a:buNone/>
            </a:pPr>
            <a:r>
              <a:rPr lang="en-US" sz="1900" b="1" dirty="0"/>
              <a:t>Example</a:t>
            </a:r>
          </a:p>
          <a:p>
            <a:r>
              <a:rPr lang="en-US" sz="1900" dirty="0"/>
              <a:t>Suppose you invest 60% of your portfolio in Southwest Airlines and the remainder in Amazon. The expected dollar return on your Southwest investment is 15.0% and on Amazon is 10.0%. The standard deviation of returns was 26.6% for Amazon and 27.9% for Southwest Airlines. Assume a correlation coefficient of 0.26 and calculate the portfolio variance and standard deviation.</a:t>
            </a:r>
          </a:p>
        </p:txBody>
      </p:sp>
      <p:graphicFrame>
        <p:nvGraphicFramePr>
          <p:cNvPr id="3" name="Object 2">
            <a:extLst>
              <a:ext uri="{FF2B5EF4-FFF2-40B4-BE49-F238E27FC236}">
                <a16:creationId xmlns:a16="http://schemas.microsoft.com/office/drawing/2014/main" id="{F0981D37-663F-05ED-5B8D-4A583B58EB0D}"/>
              </a:ext>
            </a:extLst>
          </p:cNvPr>
          <p:cNvGraphicFramePr>
            <a:graphicFrameLocks noChangeAspect="1"/>
          </p:cNvGraphicFramePr>
          <p:nvPr>
            <p:extLst>
              <p:ext uri="{D42A27DB-BD31-4B8C-83A1-F6EECF244321}">
                <p14:modId xmlns:p14="http://schemas.microsoft.com/office/powerpoint/2010/main" val="1593715870"/>
              </p:ext>
            </p:extLst>
          </p:nvPr>
        </p:nvGraphicFramePr>
        <p:xfrm>
          <a:off x="1514154" y="4698102"/>
          <a:ext cx="8469313" cy="341313"/>
        </p:xfrm>
        <a:graphic>
          <a:graphicData uri="http://schemas.openxmlformats.org/presentationml/2006/ole">
            <mc:AlternateContent xmlns:mc="http://schemas.openxmlformats.org/markup-compatibility/2006">
              <mc:Choice xmlns:v="urn:schemas-microsoft-com:vml" Requires="v">
                <p:oleObj name="Equation" r:id="rId3" imgW="11696400" imgH="469800" progId="Equation.DSMT4">
                  <p:embed/>
                </p:oleObj>
              </mc:Choice>
              <mc:Fallback>
                <p:oleObj name="Equation" r:id="rId3" imgW="11696400" imgH="469800" progId="Equation.DSMT4">
                  <p:embed/>
                  <p:pic>
                    <p:nvPicPr>
                      <p:cNvPr id="7" name="Object 6">
                        <a:extLst>
                          <a:ext uri="{FF2B5EF4-FFF2-40B4-BE49-F238E27FC236}">
                            <a16:creationId xmlns:a16="http://schemas.microsoft.com/office/drawing/2014/main" id="{61163BEB-79ED-E763-30D8-548AD27FB165}"/>
                          </a:ext>
                        </a:extLst>
                      </p:cNvPr>
                      <p:cNvPicPr/>
                      <p:nvPr/>
                    </p:nvPicPr>
                    <p:blipFill>
                      <a:blip r:embed="rId4"/>
                      <a:stretch>
                        <a:fillRect/>
                      </a:stretch>
                    </p:blipFill>
                    <p:spPr>
                      <a:xfrm>
                        <a:off x="1514154" y="4698102"/>
                        <a:ext cx="8469313" cy="341313"/>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042E53FC-8B6A-46DD-1B25-9684CB2D10A1}"/>
              </a:ext>
            </a:extLst>
          </p:cNvPr>
          <p:cNvGraphicFramePr>
            <a:graphicFrameLocks noChangeAspect="1"/>
          </p:cNvGraphicFramePr>
          <p:nvPr>
            <p:extLst>
              <p:ext uri="{D42A27DB-BD31-4B8C-83A1-F6EECF244321}">
                <p14:modId xmlns:p14="http://schemas.microsoft.com/office/powerpoint/2010/main" val="173358053"/>
              </p:ext>
            </p:extLst>
          </p:nvPr>
        </p:nvGraphicFramePr>
        <p:xfrm>
          <a:off x="4017773" y="5402523"/>
          <a:ext cx="3450962" cy="301514"/>
        </p:xfrm>
        <a:graphic>
          <a:graphicData uri="http://schemas.openxmlformats.org/presentationml/2006/ole">
            <mc:AlternateContent xmlns:mc="http://schemas.openxmlformats.org/markup-compatibility/2006">
              <mc:Choice xmlns:v="urn:schemas-microsoft-com:vml" Requires="v">
                <p:oleObj name="Equation" r:id="rId5" imgW="4228920" imgH="368280" progId="Equation.DSMT4">
                  <p:embed/>
                </p:oleObj>
              </mc:Choice>
              <mc:Fallback>
                <p:oleObj name="Equation" r:id="rId5" imgW="4228920" imgH="368280" progId="Equation.DSMT4">
                  <p:embed/>
                  <p:pic>
                    <p:nvPicPr>
                      <p:cNvPr id="8" name="Object 7">
                        <a:extLst>
                          <a:ext uri="{FF2B5EF4-FFF2-40B4-BE49-F238E27FC236}">
                            <a16:creationId xmlns:a16="http://schemas.microsoft.com/office/drawing/2014/main" id="{0F3D07C0-8E77-DFE7-EA59-691A899DDA63}"/>
                          </a:ext>
                        </a:extLst>
                      </p:cNvPr>
                      <p:cNvPicPr/>
                      <p:nvPr/>
                    </p:nvPicPr>
                    <p:blipFill>
                      <a:blip r:embed="rId6"/>
                      <a:stretch>
                        <a:fillRect/>
                      </a:stretch>
                    </p:blipFill>
                    <p:spPr>
                      <a:xfrm>
                        <a:off x="4017773" y="5402523"/>
                        <a:ext cx="3450962" cy="301514"/>
                      </a:xfrm>
                      <a:prstGeom prst="rect">
                        <a:avLst/>
                      </a:prstGeom>
                    </p:spPr>
                  </p:pic>
                </p:oleObj>
              </mc:Fallback>
            </mc:AlternateContent>
          </a:graphicData>
        </a:graphic>
      </p:graphicFrame>
    </p:spTree>
    <p:extLst>
      <p:ext uri="{BB962C8B-B14F-4D97-AF65-F5344CB8AC3E}">
        <p14:creationId xmlns:p14="http://schemas.microsoft.com/office/powerpoint/2010/main" val="16309195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0FEE6-C78E-D908-E706-A302363475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B7CF65-5B38-1F43-7817-57C719F178D4}"/>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Diversification and portfolio risk</a:t>
            </a:r>
          </a:p>
        </p:txBody>
      </p:sp>
      <p:sp>
        <p:nvSpPr>
          <p:cNvPr id="4" name="Slide Number Placeholder 3">
            <a:extLst>
              <a:ext uri="{FF2B5EF4-FFF2-40B4-BE49-F238E27FC236}">
                <a16:creationId xmlns:a16="http://schemas.microsoft.com/office/drawing/2014/main" id="{2569973F-62A9-52A2-8769-821F29715D4B}"/>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26</a:t>
            </a:fld>
            <a:endParaRPr lang="en-US" dirty="0"/>
          </a:p>
        </p:txBody>
      </p:sp>
      <p:sp>
        <p:nvSpPr>
          <p:cNvPr id="10" name="Content Placeholder 2">
            <a:extLst>
              <a:ext uri="{FF2B5EF4-FFF2-40B4-BE49-F238E27FC236}">
                <a16:creationId xmlns:a16="http://schemas.microsoft.com/office/drawing/2014/main" id="{3AC34484-7064-5781-3C46-A25DD72235EA}"/>
              </a:ext>
            </a:extLst>
          </p:cNvPr>
          <p:cNvSpPr>
            <a:spLocks noGrp="1"/>
          </p:cNvSpPr>
          <p:nvPr>
            <p:ph sz="half" idx="1"/>
          </p:nvPr>
        </p:nvSpPr>
        <p:spPr>
          <a:xfrm>
            <a:off x="344184" y="2039591"/>
            <a:ext cx="11362010" cy="2758440"/>
          </a:xfrm>
        </p:spPr>
        <p:txBody>
          <a:bodyPr vert="horz" lIns="91440" tIns="45720" rIns="91440" bIns="45720" rtlCol="0" anchor="ctr">
            <a:noAutofit/>
          </a:bodyPr>
          <a:lstStyle/>
          <a:p>
            <a:pPr marL="0" indent="0">
              <a:buNone/>
            </a:pPr>
            <a:r>
              <a:rPr lang="en-US" sz="1900" b="1" dirty="0"/>
              <a:t>Example</a:t>
            </a:r>
          </a:p>
          <a:p>
            <a:r>
              <a:rPr lang="en-US" sz="1900" dirty="0"/>
              <a:t>Suppose you invest 60% of your portfolio in Southwest Airlines and the remainder in Amazon. The expected dollar return on your Southwest investment is 15.0% and on Amazon is 10.0%. The standard deviation of returns was 26.6% for Amazon and 27.9% for Southwest Airlines. Assume a correlation coefficient of −1 and calculate the portfolio variance and standard deviation.</a:t>
            </a:r>
          </a:p>
        </p:txBody>
      </p:sp>
      <p:graphicFrame>
        <p:nvGraphicFramePr>
          <p:cNvPr id="6" name="Object 5">
            <a:extLst>
              <a:ext uri="{FF2B5EF4-FFF2-40B4-BE49-F238E27FC236}">
                <a16:creationId xmlns:a16="http://schemas.microsoft.com/office/drawing/2014/main" id="{305197CE-B4D4-8459-242C-A280F2FEE69D}"/>
              </a:ext>
            </a:extLst>
          </p:cNvPr>
          <p:cNvGraphicFramePr>
            <a:graphicFrameLocks noChangeAspect="1"/>
          </p:cNvGraphicFramePr>
          <p:nvPr>
            <p:extLst>
              <p:ext uri="{D42A27DB-BD31-4B8C-83A1-F6EECF244321}">
                <p14:modId xmlns:p14="http://schemas.microsoft.com/office/powerpoint/2010/main" val="3459853803"/>
              </p:ext>
            </p:extLst>
          </p:nvPr>
        </p:nvGraphicFramePr>
        <p:xfrm>
          <a:off x="1760537" y="4627374"/>
          <a:ext cx="8670925" cy="341313"/>
        </p:xfrm>
        <a:graphic>
          <a:graphicData uri="http://schemas.openxmlformats.org/presentationml/2006/ole">
            <mc:AlternateContent xmlns:mc="http://schemas.openxmlformats.org/markup-compatibility/2006">
              <mc:Choice xmlns:v="urn:schemas-microsoft-com:vml" Requires="v">
                <p:oleObj name="Equation" r:id="rId3" imgW="11975760" imgH="469800" progId="Equation.DSMT4">
                  <p:embed/>
                </p:oleObj>
              </mc:Choice>
              <mc:Fallback>
                <p:oleObj name="Equation" r:id="rId3" imgW="11975760" imgH="469800" progId="Equation.DSMT4">
                  <p:embed/>
                  <p:pic>
                    <p:nvPicPr>
                      <p:cNvPr id="7" name="Object 6">
                        <a:extLst>
                          <a:ext uri="{FF2B5EF4-FFF2-40B4-BE49-F238E27FC236}">
                            <a16:creationId xmlns:a16="http://schemas.microsoft.com/office/drawing/2014/main" id="{93A6FFF7-3258-B171-DC05-47286448B7FB}"/>
                          </a:ext>
                        </a:extLst>
                      </p:cNvPr>
                      <p:cNvPicPr/>
                      <p:nvPr/>
                    </p:nvPicPr>
                    <p:blipFill>
                      <a:blip r:embed="rId4"/>
                      <a:stretch>
                        <a:fillRect/>
                      </a:stretch>
                    </p:blipFill>
                    <p:spPr>
                      <a:xfrm>
                        <a:off x="1760537" y="4627374"/>
                        <a:ext cx="8670925" cy="341313"/>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6DF71039-B269-6E5A-950A-E673BE0CB730}"/>
              </a:ext>
            </a:extLst>
          </p:cNvPr>
          <p:cNvGraphicFramePr>
            <a:graphicFrameLocks noChangeAspect="1"/>
          </p:cNvGraphicFramePr>
          <p:nvPr>
            <p:extLst>
              <p:ext uri="{D42A27DB-BD31-4B8C-83A1-F6EECF244321}">
                <p14:modId xmlns:p14="http://schemas.microsoft.com/office/powerpoint/2010/main" val="1968960543"/>
              </p:ext>
            </p:extLst>
          </p:nvPr>
        </p:nvGraphicFramePr>
        <p:xfrm>
          <a:off x="4406864" y="5331504"/>
          <a:ext cx="3365570" cy="313756"/>
        </p:xfrm>
        <a:graphic>
          <a:graphicData uri="http://schemas.openxmlformats.org/presentationml/2006/ole">
            <mc:AlternateContent xmlns:mc="http://schemas.openxmlformats.org/markup-compatibility/2006">
              <mc:Choice xmlns:v="urn:schemas-microsoft-com:vml" Requires="v">
                <p:oleObj name="Equation" r:id="rId5" imgW="4358661" imgH="407023" progId="Equation.DSMT4">
                  <p:embed/>
                </p:oleObj>
              </mc:Choice>
              <mc:Fallback>
                <p:oleObj name="Equation" r:id="rId5" imgW="4358661" imgH="407023" progId="Equation.DSMT4">
                  <p:embed/>
                  <p:pic>
                    <p:nvPicPr>
                      <p:cNvPr id="4" name="Object 3">
                        <a:extLst>
                          <a:ext uri="{FF2B5EF4-FFF2-40B4-BE49-F238E27FC236}">
                            <a16:creationId xmlns:a16="http://schemas.microsoft.com/office/drawing/2014/main" id="{4A56491B-A41F-347E-9897-2C6B40B9E4F9}"/>
                          </a:ext>
                        </a:extLst>
                      </p:cNvPr>
                      <p:cNvPicPr/>
                      <p:nvPr/>
                    </p:nvPicPr>
                    <p:blipFill>
                      <a:blip r:embed="rId6"/>
                      <a:stretch>
                        <a:fillRect/>
                      </a:stretch>
                    </p:blipFill>
                    <p:spPr>
                      <a:xfrm>
                        <a:off x="4406864" y="5331504"/>
                        <a:ext cx="3365570" cy="313756"/>
                      </a:xfrm>
                      <a:prstGeom prst="rect">
                        <a:avLst/>
                      </a:prstGeom>
                    </p:spPr>
                  </p:pic>
                </p:oleObj>
              </mc:Fallback>
            </mc:AlternateContent>
          </a:graphicData>
        </a:graphic>
      </p:graphicFrame>
    </p:spTree>
    <p:extLst>
      <p:ext uri="{BB962C8B-B14F-4D97-AF65-F5344CB8AC3E}">
        <p14:creationId xmlns:p14="http://schemas.microsoft.com/office/powerpoint/2010/main" val="11443480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93F60-F3C6-CFEA-4034-754E5EAF6B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6193B3-7D44-BA0F-A3FE-2187ED89C268}"/>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Diversification and portfolio risk</a:t>
            </a:r>
          </a:p>
        </p:txBody>
      </p:sp>
      <p:sp>
        <p:nvSpPr>
          <p:cNvPr id="4" name="Slide Number Placeholder 3">
            <a:extLst>
              <a:ext uri="{FF2B5EF4-FFF2-40B4-BE49-F238E27FC236}">
                <a16:creationId xmlns:a16="http://schemas.microsoft.com/office/drawing/2014/main" id="{9E925F32-EBBD-A797-35C8-1823642A04F2}"/>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27</a:t>
            </a:fld>
            <a:endParaRPr lang="en-US" dirty="0"/>
          </a:p>
        </p:txBody>
      </p:sp>
      <p:sp>
        <p:nvSpPr>
          <p:cNvPr id="10" name="Content Placeholder 2">
            <a:extLst>
              <a:ext uri="{FF2B5EF4-FFF2-40B4-BE49-F238E27FC236}">
                <a16:creationId xmlns:a16="http://schemas.microsoft.com/office/drawing/2014/main" id="{23AA17E5-4926-526D-0E0D-A2EAD15F3109}"/>
              </a:ext>
            </a:extLst>
          </p:cNvPr>
          <p:cNvSpPr>
            <a:spLocks noGrp="1"/>
          </p:cNvSpPr>
          <p:nvPr>
            <p:ph sz="half" idx="1"/>
          </p:nvPr>
        </p:nvSpPr>
        <p:spPr>
          <a:xfrm>
            <a:off x="349321" y="2370454"/>
            <a:ext cx="11362010" cy="365125"/>
          </a:xfrm>
        </p:spPr>
        <p:txBody>
          <a:bodyPr vert="horz" lIns="91440" tIns="45720" rIns="91440" bIns="45720" rtlCol="0" anchor="ctr">
            <a:noAutofit/>
          </a:bodyPr>
          <a:lstStyle/>
          <a:p>
            <a:r>
              <a:rPr lang="en-US" sz="1900" dirty="0"/>
              <a:t>More generally, for any two securities labeled “1” and “2”, we have:</a:t>
            </a:r>
          </a:p>
        </p:txBody>
      </p:sp>
      <p:graphicFrame>
        <p:nvGraphicFramePr>
          <p:cNvPr id="3" name="Object 2">
            <a:extLst>
              <a:ext uri="{FF2B5EF4-FFF2-40B4-BE49-F238E27FC236}">
                <a16:creationId xmlns:a16="http://schemas.microsoft.com/office/drawing/2014/main" id="{BEB8C49B-0EAB-4355-631A-001F4E643958}"/>
              </a:ext>
            </a:extLst>
          </p:cNvPr>
          <p:cNvGraphicFramePr>
            <a:graphicFrameLocks noChangeAspect="1"/>
          </p:cNvGraphicFramePr>
          <p:nvPr>
            <p:extLst>
              <p:ext uri="{D42A27DB-BD31-4B8C-83A1-F6EECF244321}">
                <p14:modId xmlns:p14="http://schemas.microsoft.com/office/powerpoint/2010/main" val="789930309"/>
              </p:ext>
            </p:extLst>
          </p:nvPr>
        </p:nvGraphicFramePr>
        <p:xfrm>
          <a:off x="3020923" y="3061466"/>
          <a:ext cx="5888038" cy="458788"/>
        </p:xfrm>
        <a:graphic>
          <a:graphicData uri="http://schemas.openxmlformats.org/presentationml/2006/ole">
            <mc:AlternateContent xmlns:mc="http://schemas.openxmlformats.org/markup-compatibility/2006">
              <mc:Choice xmlns:v="urn:schemas-microsoft-com:vml" Requires="v">
                <p:oleObj name="Equation" r:id="rId3" imgW="5537160" imgH="431640" progId="Equation.DSMT4">
                  <p:embed/>
                </p:oleObj>
              </mc:Choice>
              <mc:Fallback>
                <p:oleObj name="Equation" r:id="rId3" imgW="5537160" imgH="431640" progId="Equation.DSMT4">
                  <p:embed/>
                  <p:pic>
                    <p:nvPicPr>
                      <p:cNvPr id="24" name="Object 23">
                        <a:extLst>
                          <a:ext uri="{FF2B5EF4-FFF2-40B4-BE49-F238E27FC236}">
                            <a16:creationId xmlns:a16="http://schemas.microsoft.com/office/drawing/2014/main" id="{14D10519-C099-0831-F161-C99C76AD1DFE}"/>
                          </a:ext>
                        </a:extLst>
                      </p:cNvPr>
                      <p:cNvPicPr/>
                      <p:nvPr/>
                    </p:nvPicPr>
                    <p:blipFill>
                      <a:blip r:embed="rId4"/>
                      <a:stretch>
                        <a:fillRect/>
                      </a:stretch>
                    </p:blipFill>
                    <p:spPr>
                      <a:xfrm>
                        <a:off x="3020923" y="3061466"/>
                        <a:ext cx="5888038" cy="458788"/>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14879DC5-28BC-A8C8-ECF8-47F563FE2454}"/>
              </a:ext>
            </a:extLst>
          </p:cNvPr>
          <p:cNvGraphicFramePr>
            <a:graphicFrameLocks noChangeAspect="1"/>
          </p:cNvGraphicFramePr>
          <p:nvPr>
            <p:extLst>
              <p:ext uri="{D42A27DB-BD31-4B8C-83A1-F6EECF244321}">
                <p14:modId xmlns:p14="http://schemas.microsoft.com/office/powerpoint/2010/main" val="78021269"/>
              </p:ext>
            </p:extLst>
          </p:nvPr>
        </p:nvGraphicFramePr>
        <p:xfrm>
          <a:off x="2757398" y="3755204"/>
          <a:ext cx="6415088" cy="539750"/>
        </p:xfrm>
        <a:graphic>
          <a:graphicData uri="http://schemas.openxmlformats.org/presentationml/2006/ole">
            <mc:AlternateContent xmlns:mc="http://schemas.openxmlformats.org/markup-compatibility/2006">
              <mc:Choice xmlns:v="urn:schemas-microsoft-com:vml" Requires="v">
                <p:oleObj name="Equation" r:id="rId5" imgW="6032160" imgH="507960" progId="Equation.DSMT4">
                  <p:embed/>
                </p:oleObj>
              </mc:Choice>
              <mc:Fallback>
                <p:oleObj name="Equation" r:id="rId5" imgW="6032160" imgH="507960" progId="Equation.DSMT4">
                  <p:embed/>
                  <p:pic>
                    <p:nvPicPr>
                      <p:cNvPr id="25" name="Object 24">
                        <a:extLst>
                          <a:ext uri="{FF2B5EF4-FFF2-40B4-BE49-F238E27FC236}">
                            <a16:creationId xmlns:a16="http://schemas.microsoft.com/office/drawing/2014/main" id="{3D71A024-D1C8-5619-84C1-DDE34D15FFB7}"/>
                          </a:ext>
                        </a:extLst>
                      </p:cNvPr>
                      <p:cNvPicPr/>
                      <p:nvPr/>
                    </p:nvPicPr>
                    <p:blipFill>
                      <a:blip r:embed="rId6"/>
                      <a:stretch>
                        <a:fillRect/>
                      </a:stretch>
                    </p:blipFill>
                    <p:spPr>
                      <a:xfrm>
                        <a:off x="2757398" y="3755204"/>
                        <a:ext cx="6415088" cy="539750"/>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195BC709-6936-D129-6520-8AD87ACC7987}"/>
                  </a:ext>
                </a:extLst>
              </p:cNvPr>
              <p:cNvSpPr txBox="1">
                <a:spLocks/>
              </p:cNvSpPr>
              <p:nvPr/>
            </p:nvSpPr>
            <p:spPr>
              <a:xfrm>
                <a:off x="581192" y="5166360"/>
                <a:ext cx="11362010" cy="365125"/>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sz="1900" dirty="0"/>
                  <a:t>Where </a:t>
                </a:r>
                <a14:m>
                  <m:oMath xmlns:m="http://schemas.openxmlformats.org/officeDocument/2006/math">
                    <m:sSub>
                      <m:sSubPr>
                        <m:ctrlPr>
                          <a:rPr lang="en-US" sz="1900" i="1" dirty="0" smtClean="0">
                            <a:latin typeface="Cambria Math" panose="02040503050406030204" pitchFamily="18" charset="0"/>
                          </a:rPr>
                        </m:ctrlPr>
                      </m:sSubPr>
                      <m:e>
                        <m:r>
                          <a:rPr lang="en-US" sz="1900" i="1" dirty="0" smtClean="0">
                            <a:latin typeface="Cambria Math" panose="02040503050406030204" pitchFamily="18" charset="0"/>
                          </a:rPr>
                          <m:t>𝑥</m:t>
                        </m:r>
                      </m:e>
                      <m:sub>
                        <m:r>
                          <a:rPr lang="en-US" sz="1900" i="1" dirty="0" smtClean="0">
                            <a:latin typeface="Cambria Math" panose="02040503050406030204" pitchFamily="18" charset="0"/>
                          </a:rPr>
                          <m:t>1</m:t>
                        </m:r>
                      </m:sub>
                    </m:sSub>
                  </m:oMath>
                </a14:m>
                <a:r>
                  <a:rPr lang="en-US" sz="1900" dirty="0"/>
                  <a:t> and </a:t>
                </a:r>
                <a14:m>
                  <m:oMath xmlns:m="http://schemas.openxmlformats.org/officeDocument/2006/math">
                    <m:sSub>
                      <m:sSubPr>
                        <m:ctrlPr>
                          <a:rPr lang="en-US" sz="1900" i="1" dirty="0" smtClean="0">
                            <a:latin typeface="Cambria Math" panose="02040503050406030204" pitchFamily="18" charset="0"/>
                          </a:rPr>
                        </m:ctrlPr>
                      </m:sSubPr>
                      <m:e>
                        <m:r>
                          <a:rPr lang="en-US" sz="1900" i="1" dirty="0" smtClean="0">
                            <a:latin typeface="Cambria Math" panose="02040503050406030204" pitchFamily="18" charset="0"/>
                          </a:rPr>
                          <m:t>𝑥</m:t>
                        </m:r>
                      </m:e>
                      <m:sub>
                        <m:r>
                          <a:rPr lang="en-US" sz="1900" i="1" dirty="0" smtClean="0">
                            <a:latin typeface="Cambria Math" panose="02040503050406030204" pitchFamily="18" charset="0"/>
                          </a:rPr>
                          <m:t>2</m:t>
                        </m:r>
                      </m:sub>
                    </m:sSub>
                  </m:oMath>
                </a14:m>
                <a:r>
                  <a:rPr lang="en-US" sz="1900" dirty="0"/>
                  <a:t> are the respective portfolio weights of securities 1 and 2, </a:t>
                </a:r>
                <a14:m>
                  <m:oMath xmlns:m="http://schemas.openxmlformats.org/officeDocument/2006/math">
                    <m:sSub>
                      <m:sSubPr>
                        <m:ctrlPr>
                          <a:rPr lang="en-US" sz="1900" i="1" dirty="0" smtClean="0">
                            <a:latin typeface="Cambria Math" panose="02040503050406030204" pitchFamily="18" charset="0"/>
                          </a:rPr>
                        </m:ctrlPr>
                      </m:sSubPr>
                      <m:e>
                        <m:r>
                          <a:rPr lang="en-US" sz="1900" i="1" dirty="0" smtClean="0">
                            <a:latin typeface="Cambria Math" panose="02040503050406030204" pitchFamily="18" charset="0"/>
                          </a:rPr>
                          <m:t>𝑟</m:t>
                        </m:r>
                      </m:e>
                      <m:sub>
                        <m:r>
                          <a:rPr lang="en-US" sz="1900" i="1" dirty="0" smtClean="0">
                            <a:latin typeface="Cambria Math" panose="02040503050406030204" pitchFamily="18" charset="0"/>
                          </a:rPr>
                          <m:t>1</m:t>
                        </m:r>
                      </m:sub>
                    </m:sSub>
                  </m:oMath>
                </a14:m>
                <a:r>
                  <a:rPr lang="en-US" sz="1900" dirty="0"/>
                  <a:t> and </a:t>
                </a:r>
                <a14:m>
                  <m:oMath xmlns:m="http://schemas.openxmlformats.org/officeDocument/2006/math">
                    <m:sSub>
                      <m:sSubPr>
                        <m:ctrlPr>
                          <a:rPr lang="en-US" sz="1900" i="1" dirty="0" smtClean="0">
                            <a:latin typeface="Cambria Math" panose="02040503050406030204" pitchFamily="18" charset="0"/>
                          </a:rPr>
                        </m:ctrlPr>
                      </m:sSubPr>
                      <m:e>
                        <m:r>
                          <a:rPr lang="en-US" sz="1900" i="1" dirty="0" smtClean="0">
                            <a:latin typeface="Cambria Math" panose="02040503050406030204" pitchFamily="18" charset="0"/>
                          </a:rPr>
                          <m:t>𝑟</m:t>
                        </m:r>
                      </m:e>
                      <m:sub>
                        <m:r>
                          <a:rPr lang="en-US" sz="1900" i="1" dirty="0" smtClean="0">
                            <a:latin typeface="Cambria Math" panose="02040503050406030204" pitchFamily="18" charset="0"/>
                          </a:rPr>
                          <m:t>2</m:t>
                        </m:r>
                      </m:sub>
                    </m:sSub>
                  </m:oMath>
                </a14:m>
                <a:r>
                  <a:rPr lang="en-US" sz="1900" dirty="0"/>
                  <a:t> are the expected returns for securities 1 and 2, </a:t>
                </a:r>
                <a14:m>
                  <m:oMath xmlns:m="http://schemas.openxmlformats.org/officeDocument/2006/math">
                    <m:sSubSup>
                      <m:sSubSupPr>
                        <m:ctrlPr>
                          <a:rPr lang="en-US" sz="1900" i="1" dirty="0" smtClean="0">
                            <a:latin typeface="Cambria Math" panose="02040503050406030204" pitchFamily="18" charset="0"/>
                          </a:rPr>
                        </m:ctrlPr>
                      </m:sSubSupPr>
                      <m:e>
                        <m:r>
                          <a:rPr lang="en-US" sz="1900" i="1" dirty="0" smtClean="0">
                            <a:latin typeface="Cambria Math" panose="02040503050406030204" pitchFamily="18" charset="0"/>
                          </a:rPr>
                          <m:t>𝜎</m:t>
                        </m:r>
                      </m:e>
                      <m:sub>
                        <m:r>
                          <a:rPr lang="en-US" sz="1900" i="1" dirty="0" smtClean="0">
                            <a:latin typeface="Cambria Math" panose="02040503050406030204" pitchFamily="18" charset="0"/>
                          </a:rPr>
                          <m:t>1</m:t>
                        </m:r>
                      </m:sub>
                      <m:sup>
                        <m:r>
                          <a:rPr lang="en-US" sz="1900" i="1" dirty="0" smtClean="0">
                            <a:latin typeface="Cambria Math" panose="02040503050406030204" pitchFamily="18" charset="0"/>
                          </a:rPr>
                          <m:t>2</m:t>
                        </m:r>
                      </m:sup>
                    </m:sSubSup>
                  </m:oMath>
                </a14:m>
                <a:r>
                  <a:rPr lang="en-US" sz="1900" dirty="0"/>
                  <a:t> and </a:t>
                </a:r>
                <a14:m>
                  <m:oMath xmlns:m="http://schemas.openxmlformats.org/officeDocument/2006/math">
                    <m:sSubSup>
                      <m:sSubSupPr>
                        <m:ctrlPr>
                          <a:rPr lang="en-US" sz="1900" i="1" dirty="0" smtClean="0">
                            <a:latin typeface="Cambria Math" panose="02040503050406030204" pitchFamily="18" charset="0"/>
                          </a:rPr>
                        </m:ctrlPr>
                      </m:sSubSupPr>
                      <m:e>
                        <m:r>
                          <a:rPr lang="en-US" sz="1900" i="1" dirty="0" smtClean="0">
                            <a:latin typeface="Cambria Math" panose="02040503050406030204" pitchFamily="18" charset="0"/>
                          </a:rPr>
                          <m:t>𝜎</m:t>
                        </m:r>
                      </m:e>
                      <m:sub>
                        <m:r>
                          <a:rPr lang="en-US" sz="1900" i="1" dirty="0">
                            <a:latin typeface="Cambria Math" panose="02040503050406030204" pitchFamily="18" charset="0"/>
                          </a:rPr>
                          <m:t>2</m:t>
                        </m:r>
                      </m:sub>
                      <m:sup>
                        <m:r>
                          <a:rPr lang="en-US" sz="1900" i="1" dirty="0" smtClean="0">
                            <a:latin typeface="Cambria Math" panose="02040503050406030204" pitchFamily="18" charset="0"/>
                          </a:rPr>
                          <m:t>2</m:t>
                        </m:r>
                      </m:sup>
                    </m:sSubSup>
                  </m:oMath>
                </a14:m>
                <a:r>
                  <a:rPr lang="en-US" sz="1900" dirty="0"/>
                  <a:t> are the variances for securities 1 and 2, and </a:t>
                </a:r>
                <a14:m>
                  <m:oMath xmlns:m="http://schemas.openxmlformats.org/officeDocument/2006/math">
                    <m:sSub>
                      <m:sSubPr>
                        <m:ctrlPr>
                          <a:rPr lang="en-US" sz="1900" i="1" dirty="0" smtClean="0">
                            <a:latin typeface="Cambria Math" panose="02040503050406030204" pitchFamily="18" charset="0"/>
                          </a:rPr>
                        </m:ctrlPr>
                      </m:sSubPr>
                      <m:e>
                        <m:r>
                          <a:rPr lang="en-US" sz="1900" i="1" dirty="0" smtClean="0">
                            <a:latin typeface="Cambria Math" panose="02040503050406030204" pitchFamily="18" charset="0"/>
                          </a:rPr>
                          <m:t>𝜌</m:t>
                        </m:r>
                      </m:e>
                      <m:sub>
                        <m:r>
                          <a:rPr lang="en-US" sz="1900" i="1" dirty="0">
                            <a:latin typeface="Cambria Math" panose="02040503050406030204" pitchFamily="18" charset="0"/>
                          </a:rPr>
                          <m:t>12</m:t>
                        </m:r>
                      </m:sub>
                    </m:sSub>
                  </m:oMath>
                </a14:m>
                <a:r>
                  <a:rPr lang="en-US" sz="1900" dirty="0"/>
                  <a:t> is the correlation coefficient for the two securities.</a:t>
                </a:r>
              </a:p>
            </p:txBody>
          </p:sp>
        </mc:Choice>
        <mc:Fallback xmlns="">
          <p:sp>
            <p:nvSpPr>
              <p:cNvPr id="8" name="Content Placeholder 2">
                <a:extLst>
                  <a:ext uri="{FF2B5EF4-FFF2-40B4-BE49-F238E27FC236}">
                    <a16:creationId xmlns:a16="http://schemas.microsoft.com/office/drawing/2014/main" id="{195BC709-6936-D129-6520-8AD87ACC7987}"/>
                  </a:ext>
                </a:extLst>
              </p:cNvPr>
              <p:cNvSpPr txBox="1">
                <a:spLocks noRot="1" noChangeAspect="1" noMove="1" noResize="1" noEditPoints="1" noAdjustHandles="1" noChangeArrowheads="1" noChangeShapeType="1" noTextEdit="1"/>
              </p:cNvSpPr>
              <p:nvPr/>
            </p:nvSpPr>
            <p:spPr>
              <a:xfrm>
                <a:off x="581192" y="5166360"/>
                <a:ext cx="11362010" cy="365125"/>
              </a:xfrm>
              <a:prstGeom prst="rect">
                <a:avLst/>
              </a:prstGeom>
              <a:blipFill>
                <a:blip r:embed="rId7"/>
                <a:stretch>
                  <a:fillRect l="-483" t="-94915" r="-697" b="-111864"/>
                </a:stretch>
              </a:blipFill>
            </p:spPr>
            <p:txBody>
              <a:bodyPr/>
              <a:lstStyle/>
              <a:p>
                <a:r>
                  <a:rPr lang="en-US">
                    <a:noFill/>
                  </a:rPr>
                  <a:t> </a:t>
                </a:r>
              </a:p>
            </p:txBody>
          </p:sp>
        </mc:Fallback>
      </mc:AlternateContent>
    </p:spTree>
    <p:extLst>
      <p:ext uri="{BB962C8B-B14F-4D97-AF65-F5344CB8AC3E}">
        <p14:creationId xmlns:p14="http://schemas.microsoft.com/office/powerpoint/2010/main" val="4013178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99521-7912-2082-27C5-59A61CB723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A06147-B059-BA57-CD05-FD0C303AFC1D}"/>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Diversification and portfolio risk</a:t>
            </a:r>
          </a:p>
        </p:txBody>
      </p:sp>
      <p:sp>
        <p:nvSpPr>
          <p:cNvPr id="4" name="Slide Number Placeholder 3">
            <a:extLst>
              <a:ext uri="{FF2B5EF4-FFF2-40B4-BE49-F238E27FC236}">
                <a16:creationId xmlns:a16="http://schemas.microsoft.com/office/drawing/2014/main" id="{9E9FD3B3-9305-8575-D518-040D1A03E21A}"/>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28</a:t>
            </a:fld>
            <a:endParaRPr lang="en-US" dirty="0"/>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D4D21964-3E5C-0FA5-26E5-C22436611C63}"/>
                  </a:ext>
                </a:extLst>
              </p:cNvPr>
              <p:cNvSpPr>
                <a:spLocks noGrp="1"/>
              </p:cNvSpPr>
              <p:nvPr>
                <p:ph sz="half" idx="1"/>
              </p:nvPr>
            </p:nvSpPr>
            <p:spPr>
              <a:xfrm>
                <a:off x="349321" y="2028492"/>
                <a:ext cx="11362010" cy="365125"/>
              </a:xfrm>
            </p:spPr>
            <p:txBody>
              <a:bodyPr vert="horz" lIns="91440" tIns="45720" rIns="91440" bIns="45720" rtlCol="0" anchor="ctr">
                <a:noAutofit/>
              </a:bodyPr>
              <a:lstStyle/>
              <a:p>
                <a:r>
                  <a:rPr lang="en-US" sz="1700" dirty="0"/>
                  <a:t>We can extend this to securities </a:t>
                </a:r>
                <a14:m>
                  <m:oMath xmlns:m="http://schemas.openxmlformats.org/officeDocument/2006/math">
                    <m:r>
                      <a:rPr lang="en-US" sz="1700" i="1" dirty="0" smtClean="0">
                        <a:latin typeface="Cambria Math" panose="02040503050406030204" pitchFamily="18" charset="0"/>
                      </a:rPr>
                      <m:t>𝑖</m:t>
                    </m:r>
                  </m:oMath>
                </a14:m>
                <a:r>
                  <a:rPr lang="en-US" sz="1700" dirty="0"/>
                  <a:t> and </a:t>
                </a:r>
                <a14:m>
                  <m:oMath xmlns:m="http://schemas.openxmlformats.org/officeDocument/2006/math">
                    <m:r>
                      <a:rPr lang="en-US" sz="1700" i="1" dirty="0" smtClean="0">
                        <a:latin typeface="Cambria Math" panose="02040503050406030204" pitchFamily="18" charset="0"/>
                      </a:rPr>
                      <m:t>𝑗</m:t>
                    </m:r>
                  </m:oMath>
                </a14:m>
                <a:r>
                  <a:rPr lang="en-US" sz="1700" dirty="0"/>
                  <a:t>:</a:t>
                </a:r>
              </a:p>
            </p:txBody>
          </p:sp>
        </mc:Choice>
        <mc:Fallback xmlns="">
          <p:sp>
            <p:nvSpPr>
              <p:cNvPr id="10" name="Content Placeholder 2">
                <a:extLst>
                  <a:ext uri="{FF2B5EF4-FFF2-40B4-BE49-F238E27FC236}">
                    <a16:creationId xmlns:a16="http://schemas.microsoft.com/office/drawing/2014/main" id="{D4D21964-3E5C-0FA5-26E5-C22436611C63}"/>
                  </a:ext>
                </a:extLst>
              </p:cNvPr>
              <p:cNvSpPr>
                <a:spLocks noGrp="1" noRot="1" noChangeAspect="1" noMove="1" noResize="1" noEditPoints="1" noAdjustHandles="1" noChangeArrowheads="1" noChangeShapeType="1" noTextEdit="1"/>
              </p:cNvSpPr>
              <p:nvPr>
                <p:ph sz="half" idx="1"/>
              </p:nvPr>
            </p:nvSpPr>
            <p:spPr>
              <a:xfrm>
                <a:off x="349321" y="2028492"/>
                <a:ext cx="11362010" cy="365125"/>
              </a:xfrm>
              <a:blipFill>
                <a:blip r:embed="rId3"/>
                <a:stretch>
                  <a:fillRect l="-161" t="-5000"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ADB006C6-068D-4747-21A3-66FED86488EA}"/>
                  </a:ext>
                </a:extLst>
              </p:cNvPr>
              <p:cNvSpPr txBox="1">
                <a:spLocks/>
              </p:cNvSpPr>
              <p:nvPr/>
            </p:nvSpPr>
            <p:spPr>
              <a:xfrm>
                <a:off x="581192" y="5449299"/>
                <a:ext cx="11362010" cy="365125"/>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sz="1700" b="1" dirty="0"/>
                  <a:t>Intuition: </a:t>
                </a:r>
                <a:r>
                  <a:rPr lang="en-US" sz="1700" dirty="0"/>
                  <a:t>We have a square variance-covariance matrix of size </a:t>
                </a:r>
                <a14:m>
                  <m:oMath xmlns:m="http://schemas.openxmlformats.org/officeDocument/2006/math">
                    <m:r>
                      <a:rPr lang="en-US" sz="1700" i="1" dirty="0" smtClean="0">
                        <a:latin typeface="Cambria Math" panose="02040503050406030204" pitchFamily="18" charset="0"/>
                      </a:rPr>
                      <m:t>𝑁</m:t>
                    </m:r>
                    <m:r>
                      <a:rPr lang="en-US" sz="1700" i="1" dirty="0" smtClean="0">
                        <a:latin typeface="Cambria Math" panose="02040503050406030204" pitchFamily="18" charset="0"/>
                      </a:rPr>
                      <m:t> ×</m:t>
                    </m:r>
                    <m:r>
                      <a:rPr lang="en-US" sz="1700" i="1" dirty="0" smtClean="0">
                        <a:latin typeface="Cambria Math" panose="02040503050406030204" pitchFamily="18" charset="0"/>
                      </a:rPr>
                      <m:t>𝑁</m:t>
                    </m:r>
                  </m:oMath>
                </a14:m>
                <a:r>
                  <a:rPr lang="en-US" sz="1700" dirty="0"/>
                  <a:t>. There are only </a:t>
                </a:r>
                <a14:m>
                  <m:oMath xmlns:m="http://schemas.openxmlformats.org/officeDocument/2006/math">
                    <m:r>
                      <a:rPr lang="en-US" sz="1700" i="1" dirty="0" smtClean="0">
                        <a:latin typeface="Cambria Math" panose="02040503050406030204" pitchFamily="18" charset="0"/>
                      </a:rPr>
                      <m:t>𝑁</m:t>
                    </m:r>
                  </m:oMath>
                </a14:m>
                <a:r>
                  <a:rPr lang="en-US" sz="1700" dirty="0"/>
                  <a:t> diagonal elements—all of these are the individual variances of the stocks. Thus, we have </a:t>
                </a:r>
                <a14:m>
                  <m:oMath xmlns:m="http://schemas.openxmlformats.org/officeDocument/2006/math">
                    <m:sSup>
                      <m:sSupPr>
                        <m:ctrlPr>
                          <a:rPr lang="en-US" sz="1700" i="1" dirty="0" smtClean="0">
                            <a:latin typeface="Cambria Math" panose="02040503050406030204" pitchFamily="18" charset="0"/>
                          </a:rPr>
                        </m:ctrlPr>
                      </m:sSupPr>
                      <m:e>
                        <m:r>
                          <a:rPr lang="en-US" sz="1700" i="1" dirty="0" smtClean="0">
                            <a:latin typeface="Cambria Math" panose="02040503050406030204" pitchFamily="18" charset="0"/>
                          </a:rPr>
                          <m:t>𝑁</m:t>
                        </m:r>
                      </m:e>
                      <m:sup>
                        <m:r>
                          <a:rPr lang="en-US" sz="1700" i="1" dirty="0" smtClean="0">
                            <a:latin typeface="Cambria Math" panose="02040503050406030204" pitchFamily="18" charset="0"/>
                          </a:rPr>
                          <m:t>2</m:t>
                        </m:r>
                      </m:sup>
                    </m:sSup>
                    <m:r>
                      <a:rPr lang="en-US" sz="1700" i="1" dirty="0" smtClean="0">
                        <a:latin typeface="Cambria Math" panose="02040503050406030204" pitchFamily="18" charset="0"/>
                      </a:rPr>
                      <m:t>−</m:t>
                    </m:r>
                    <m:r>
                      <a:rPr lang="en-US" sz="1700" i="1" dirty="0" smtClean="0">
                        <a:latin typeface="Cambria Math" panose="02040503050406030204" pitchFamily="18" charset="0"/>
                      </a:rPr>
                      <m:t>𝑁</m:t>
                    </m:r>
                  </m:oMath>
                </a14:m>
                <a:r>
                  <a:rPr lang="en-US" sz="1700" dirty="0"/>
                  <a:t> boxes everywhere else (the covariances).</a:t>
                </a:r>
              </a:p>
              <a:p>
                <a:r>
                  <a:rPr lang="en-US" sz="1700" dirty="0"/>
                  <a:t>If we have </a:t>
                </a:r>
                <a14:m>
                  <m:oMath xmlns:m="http://schemas.openxmlformats.org/officeDocument/2006/math">
                    <m:r>
                      <a:rPr lang="en-US" sz="1700" i="1" dirty="0" smtClean="0">
                        <a:latin typeface="Cambria Math" panose="02040503050406030204" pitchFamily="18" charset="0"/>
                      </a:rPr>
                      <m:t>𝑁</m:t>
                    </m:r>
                  </m:oMath>
                </a14:m>
                <a:r>
                  <a:rPr lang="en-US" sz="1700" dirty="0"/>
                  <a:t> stocks, the portfolio weight of each stock is </a:t>
                </a:r>
                <a14:m>
                  <m:oMath xmlns:m="http://schemas.openxmlformats.org/officeDocument/2006/math">
                    <m:r>
                      <a:rPr lang="en-US" sz="1700" i="1" dirty="0" smtClean="0">
                        <a:latin typeface="Cambria Math" panose="02040503050406030204" pitchFamily="18" charset="0"/>
                      </a:rPr>
                      <m:t>1</m:t>
                    </m:r>
                    <m:r>
                      <m:rPr>
                        <m:lit/>
                      </m:rPr>
                      <a:rPr lang="en-US" sz="1700" i="1" dirty="0" smtClean="0">
                        <a:latin typeface="Cambria Math" panose="02040503050406030204" pitchFamily="18" charset="0"/>
                      </a:rPr>
                      <m:t>/</m:t>
                    </m:r>
                    <m:r>
                      <a:rPr lang="en-US" sz="1700" i="1" dirty="0" smtClean="0">
                        <a:latin typeface="Cambria Math" panose="02040503050406030204" pitchFamily="18" charset="0"/>
                      </a:rPr>
                      <m:t>𝑁</m:t>
                    </m:r>
                  </m:oMath>
                </a14:m>
                <a:r>
                  <a:rPr lang="en-US" sz="1700" dirty="0"/>
                  <a:t>. Thus, the combined portfolio weight of each </a:t>
                </a:r>
                <a14:m>
                  <m:oMath xmlns:m="http://schemas.openxmlformats.org/officeDocument/2006/math">
                    <m:r>
                      <a:rPr lang="en-US" sz="1700" i="1" dirty="0" err="1">
                        <a:latin typeface="Cambria Math" panose="02040503050406030204" pitchFamily="18" charset="0"/>
                      </a:rPr>
                      <m:t>𝑖</m:t>
                    </m:r>
                    <m:r>
                      <a:rPr lang="en-US" sz="1700" i="1" dirty="0" err="1">
                        <a:latin typeface="Cambria Math" panose="02040503050406030204" pitchFamily="18" charset="0"/>
                      </a:rPr>
                      <m:t>,</m:t>
                    </m:r>
                    <m:r>
                      <a:rPr lang="en-US" sz="1700" i="1" dirty="0" err="1">
                        <a:latin typeface="Cambria Math" panose="02040503050406030204" pitchFamily="18" charset="0"/>
                      </a:rPr>
                      <m:t>𝑗</m:t>
                    </m:r>
                  </m:oMath>
                </a14:m>
                <a:r>
                  <a:rPr lang="en-US" sz="1700" dirty="0"/>
                  <a:t> pair is </a:t>
                </a:r>
                <a14:m>
                  <m:oMath xmlns:m="http://schemas.openxmlformats.org/officeDocument/2006/math">
                    <m:r>
                      <a:rPr lang="en-US" sz="1700" i="1" dirty="0" smtClean="0">
                        <a:latin typeface="Cambria Math" panose="02040503050406030204" pitchFamily="18" charset="0"/>
                      </a:rPr>
                      <m:t>1</m:t>
                    </m:r>
                    <m:r>
                      <m:rPr>
                        <m:lit/>
                      </m:rPr>
                      <a:rPr lang="en-US" sz="1700" i="1" dirty="0" smtClean="0">
                        <a:latin typeface="Cambria Math" panose="02040503050406030204" pitchFamily="18" charset="0"/>
                      </a:rPr>
                      <m:t>/</m:t>
                    </m:r>
                    <m:sSup>
                      <m:sSupPr>
                        <m:ctrlPr>
                          <a:rPr lang="en-US" sz="1700" i="1" dirty="0" smtClean="0">
                            <a:latin typeface="Cambria Math" panose="02040503050406030204" pitchFamily="18" charset="0"/>
                          </a:rPr>
                        </m:ctrlPr>
                      </m:sSupPr>
                      <m:e>
                        <m:r>
                          <a:rPr lang="en-US" sz="1700" i="1" dirty="0" smtClean="0">
                            <a:latin typeface="Cambria Math" panose="02040503050406030204" pitchFamily="18" charset="0"/>
                          </a:rPr>
                          <m:t>𝑁</m:t>
                        </m:r>
                      </m:e>
                      <m:sup>
                        <m:r>
                          <a:rPr lang="en-US" sz="1700" i="1" dirty="0" smtClean="0">
                            <a:latin typeface="Cambria Math" panose="02040503050406030204" pitchFamily="18" charset="0"/>
                          </a:rPr>
                          <m:t>2</m:t>
                        </m:r>
                      </m:sup>
                    </m:sSup>
                  </m:oMath>
                </a14:m>
                <a:r>
                  <a:rPr lang="en-US" sz="1700" dirty="0"/>
                  <a:t>.</a:t>
                </a:r>
              </a:p>
              <a:p>
                <a:r>
                  <a:rPr lang="en-US" sz="1700" dirty="0"/>
                  <a:t>Multiplying the pair weights (</a:t>
                </a:r>
                <a14:m>
                  <m:oMath xmlns:m="http://schemas.openxmlformats.org/officeDocument/2006/math">
                    <m:r>
                      <a:rPr lang="en-US" sz="1700" i="1" dirty="0" smtClean="0">
                        <a:latin typeface="Cambria Math" panose="02040503050406030204" pitchFamily="18" charset="0"/>
                      </a:rPr>
                      <m:t>1</m:t>
                    </m:r>
                    <m:r>
                      <m:rPr>
                        <m:lit/>
                      </m:rPr>
                      <a:rPr lang="en-US" sz="1700" i="1" dirty="0" smtClean="0">
                        <a:latin typeface="Cambria Math" panose="02040503050406030204" pitchFamily="18" charset="0"/>
                      </a:rPr>
                      <m:t>/</m:t>
                    </m:r>
                    <m:sSup>
                      <m:sSupPr>
                        <m:ctrlPr>
                          <a:rPr lang="en-US" sz="1700" i="1" dirty="0" smtClean="0">
                            <a:latin typeface="Cambria Math" panose="02040503050406030204" pitchFamily="18" charset="0"/>
                          </a:rPr>
                        </m:ctrlPr>
                      </m:sSupPr>
                      <m:e>
                        <m:r>
                          <a:rPr lang="en-US" sz="1700" i="1" dirty="0" smtClean="0">
                            <a:latin typeface="Cambria Math" panose="02040503050406030204" pitchFamily="18" charset="0"/>
                          </a:rPr>
                          <m:t>𝑁</m:t>
                        </m:r>
                      </m:e>
                      <m:sup>
                        <m:r>
                          <a:rPr lang="en-US" sz="1700" i="1" dirty="0" smtClean="0">
                            <a:latin typeface="Cambria Math" panose="02040503050406030204" pitchFamily="18" charset="0"/>
                          </a:rPr>
                          <m:t>2</m:t>
                        </m:r>
                      </m:sup>
                    </m:sSup>
                  </m:oMath>
                </a14:m>
                <a:r>
                  <a:rPr lang="en-US" sz="1700" dirty="0"/>
                  <a:t>) by the totals derived from the matrix (Total Variance + Total Covariance) provides the coefficients in the desired formula. </a:t>
                </a:r>
              </a:p>
              <a:p>
                <a:r>
                  <a:rPr lang="en-US" sz="1700" dirty="0"/>
                  <a:t>As </a:t>
                </a:r>
                <a14:m>
                  <m:oMath xmlns:m="http://schemas.openxmlformats.org/officeDocument/2006/math">
                    <m:r>
                      <a:rPr lang="en-US" sz="1700" i="1" dirty="0" smtClean="0">
                        <a:latin typeface="Cambria Math" panose="02040503050406030204" pitchFamily="18" charset="0"/>
                      </a:rPr>
                      <m:t>𝑁</m:t>
                    </m:r>
                  </m:oMath>
                </a14:m>
                <a:r>
                  <a:rPr lang="en-US" sz="1700" dirty="0"/>
                  <a:t> tends to infinity, the </a:t>
                </a:r>
                <a14:m>
                  <m:oMath xmlns:m="http://schemas.openxmlformats.org/officeDocument/2006/math">
                    <m:r>
                      <a:rPr lang="en-US" sz="1700" i="1" dirty="0" smtClean="0">
                        <a:latin typeface="Cambria Math" panose="02040503050406030204" pitchFamily="18" charset="0"/>
                      </a:rPr>
                      <m:t>1</m:t>
                    </m:r>
                    <m:r>
                      <m:rPr>
                        <m:lit/>
                      </m:rPr>
                      <a:rPr lang="en-US" sz="1700" i="1" dirty="0" smtClean="0">
                        <a:latin typeface="Cambria Math" panose="02040503050406030204" pitchFamily="18" charset="0"/>
                      </a:rPr>
                      <m:t>/</m:t>
                    </m:r>
                    <m:r>
                      <a:rPr lang="en-US" sz="1700" i="1" dirty="0" smtClean="0">
                        <a:latin typeface="Cambria Math" panose="02040503050406030204" pitchFamily="18" charset="0"/>
                      </a:rPr>
                      <m:t>𝑁</m:t>
                    </m:r>
                  </m:oMath>
                </a14:m>
                <a:r>
                  <a:rPr lang="en-US" sz="1700" dirty="0"/>
                  <a:t> term vanishes; consequently, the </a:t>
                </a:r>
                <a:r>
                  <a:rPr lang="en-US" sz="1700" b="1" dirty="0"/>
                  <a:t>portfolio variance converges to the average covariance</a:t>
                </a:r>
                <a:r>
                  <a:rPr lang="en-US" sz="1700" dirty="0"/>
                  <a:t>, representing the </a:t>
                </a:r>
                <a:r>
                  <a:rPr lang="en-US" sz="1700" b="1" dirty="0"/>
                  <a:t>non-diversifiable market risk</a:t>
                </a:r>
                <a:r>
                  <a:rPr lang="en-US" sz="1700" dirty="0"/>
                  <a:t>.</a:t>
                </a:r>
              </a:p>
            </p:txBody>
          </p:sp>
        </mc:Choice>
        <mc:Fallback xmlns="">
          <p:sp>
            <p:nvSpPr>
              <p:cNvPr id="8" name="Content Placeholder 2">
                <a:extLst>
                  <a:ext uri="{FF2B5EF4-FFF2-40B4-BE49-F238E27FC236}">
                    <a16:creationId xmlns:a16="http://schemas.microsoft.com/office/drawing/2014/main" id="{ADB006C6-068D-4747-21A3-66FED86488EA}"/>
                  </a:ext>
                </a:extLst>
              </p:cNvPr>
              <p:cNvSpPr txBox="1">
                <a:spLocks noRot="1" noChangeAspect="1" noMove="1" noResize="1" noEditPoints="1" noAdjustHandles="1" noChangeArrowheads="1" noChangeShapeType="1" noTextEdit="1"/>
              </p:cNvSpPr>
              <p:nvPr/>
            </p:nvSpPr>
            <p:spPr>
              <a:xfrm>
                <a:off x="581192" y="5449299"/>
                <a:ext cx="11362010" cy="365125"/>
              </a:xfrm>
              <a:prstGeom prst="rect">
                <a:avLst/>
              </a:prstGeom>
              <a:blipFill>
                <a:blip r:embed="rId4"/>
                <a:stretch>
                  <a:fillRect l="-161" t="-268333" b="-285000"/>
                </a:stretch>
              </a:blipFill>
            </p:spPr>
            <p:txBody>
              <a:bodyPr/>
              <a:lstStyle/>
              <a:p>
                <a:r>
                  <a:rPr lang="en-US">
                    <a:noFill/>
                  </a:rPr>
                  <a:t> </a:t>
                </a:r>
              </a:p>
            </p:txBody>
          </p:sp>
        </mc:Fallback>
      </mc:AlternateContent>
      <p:graphicFrame>
        <p:nvGraphicFramePr>
          <p:cNvPr id="6" name="Object 5">
            <a:extLst>
              <a:ext uri="{FF2B5EF4-FFF2-40B4-BE49-F238E27FC236}">
                <a16:creationId xmlns:a16="http://schemas.microsoft.com/office/drawing/2014/main" id="{049DA568-390A-CC64-B9A2-47AFC4BE7208}"/>
              </a:ext>
            </a:extLst>
          </p:cNvPr>
          <p:cNvGraphicFramePr>
            <a:graphicFrameLocks noChangeAspect="1"/>
          </p:cNvGraphicFramePr>
          <p:nvPr>
            <p:extLst>
              <p:ext uri="{D42A27DB-BD31-4B8C-83A1-F6EECF244321}">
                <p14:modId xmlns:p14="http://schemas.microsoft.com/office/powerpoint/2010/main" val="2195794657"/>
              </p:ext>
            </p:extLst>
          </p:nvPr>
        </p:nvGraphicFramePr>
        <p:xfrm>
          <a:off x="3197553" y="2393617"/>
          <a:ext cx="2708275" cy="649287"/>
        </p:xfrm>
        <a:graphic>
          <a:graphicData uri="http://schemas.openxmlformats.org/presentationml/2006/ole">
            <mc:AlternateContent xmlns:mc="http://schemas.openxmlformats.org/markup-compatibility/2006">
              <mc:Choice xmlns:v="urn:schemas-microsoft-com:vml" Requires="v">
                <p:oleObj name="Equation" r:id="rId5" imgW="3276360" imgH="787320" progId="Equation.DSMT4">
                  <p:embed/>
                </p:oleObj>
              </mc:Choice>
              <mc:Fallback>
                <p:oleObj name="Equation" r:id="rId5" imgW="3276360" imgH="787320" progId="Equation.DSMT4">
                  <p:embed/>
                  <p:pic>
                    <p:nvPicPr>
                      <p:cNvPr id="3" name="Object 2">
                        <a:extLst>
                          <a:ext uri="{FF2B5EF4-FFF2-40B4-BE49-F238E27FC236}">
                            <a16:creationId xmlns:a16="http://schemas.microsoft.com/office/drawing/2014/main" id="{18424DC6-4B3F-E43F-7ECE-9B8F8A1C857F}"/>
                          </a:ext>
                        </a:extLst>
                      </p:cNvPr>
                      <p:cNvPicPr/>
                      <p:nvPr/>
                    </p:nvPicPr>
                    <p:blipFill>
                      <a:blip r:embed="rId6"/>
                      <a:stretch>
                        <a:fillRect/>
                      </a:stretch>
                    </p:blipFill>
                    <p:spPr>
                      <a:xfrm>
                        <a:off x="3197553" y="2393617"/>
                        <a:ext cx="2708275" cy="649287"/>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1D555505-0273-CB4F-940B-80BFC5F958E5}"/>
              </a:ext>
            </a:extLst>
          </p:cNvPr>
          <p:cNvGraphicFramePr>
            <a:graphicFrameLocks noChangeAspect="1"/>
          </p:cNvGraphicFramePr>
          <p:nvPr>
            <p:extLst>
              <p:ext uri="{D42A27DB-BD31-4B8C-83A1-F6EECF244321}">
                <p14:modId xmlns:p14="http://schemas.microsoft.com/office/powerpoint/2010/main" val="2318266812"/>
              </p:ext>
            </p:extLst>
          </p:nvPr>
        </p:nvGraphicFramePr>
        <p:xfrm>
          <a:off x="1971844" y="3000225"/>
          <a:ext cx="8344215" cy="671735"/>
        </p:xfrm>
        <a:graphic>
          <a:graphicData uri="http://schemas.openxmlformats.org/presentationml/2006/ole">
            <mc:AlternateContent xmlns:mc="http://schemas.openxmlformats.org/markup-compatibility/2006">
              <mc:Choice xmlns:v="urn:schemas-microsoft-com:vml" Requires="v">
                <p:oleObj name="Equation" r:id="rId7" imgW="10096200" imgH="812520" progId="Equation.DSMT4">
                  <p:embed/>
                </p:oleObj>
              </mc:Choice>
              <mc:Fallback>
                <p:oleObj name="Equation" r:id="rId7" imgW="10096200" imgH="812520" progId="Equation.DSMT4">
                  <p:embed/>
                  <p:pic>
                    <p:nvPicPr>
                      <p:cNvPr id="4" name="Object 3">
                        <a:extLst>
                          <a:ext uri="{FF2B5EF4-FFF2-40B4-BE49-F238E27FC236}">
                            <a16:creationId xmlns:a16="http://schemas.microsoft.com/office/drawing/2014/main" id="{840B20FD-F4F6-DCD6-EC54-2A7EDF0ED9DD}"/>
                          </a:ext>
                        </a:extLst>
                      </p:cNvPr>
                      <p:cNvPicPr/>
                      <p:nvPr/>
                    </p:nvPicPr>
                    <p:blipFill>
                      <a:blip r:embed="rId8"/>
                      <a:stretch>
                        <a:fillRect/>
                      </a:stretch>
                    </p:blipFill>
                    <p:spPr>
                      <a:xfrm>
                        <a:off x="1971844" y="3000225"/>
                        <a:ext cx="8344215" cy="67173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93CA165D-CD1F-C353-E326-044AEA7CA929}"/>
              </a:ext>
            </a:extLst>
          </p:cNvPr>
          <p:cNvGraphicFramePr>
            <a:graphicFrameLocks noChangeAspect="1"/>
          </p:cNvGraphicFramePr>
          <p:nvPr>
            <p:extLst>
              <p:ext uri="{D42A27DB-BD31-4B8C-83A1-F6EECF244321}">
                <p14:modId xmlns:p14="http://schemas.microsoft.com/office/powerpoint/2010/main" val="1396962666"/>
              </p:ext>
            </p:extLst>
          </p:nvPr>
        </p:nvGraphicFramePr>
        <p:xfrm>
          <a:off x="4863438" y="3649512"/>
          <a:ext cx="1790700" cy="825500"/>
        </p:xfrm>
        <a:graphic>
          <a:graphicData uri="http://schemas.openxmlformats.org/presentationml/2006/ole">
            <mc:AlternateContent xmlns:mc="http://schemas.openxmlformats.org/markup-compatibility/2006">
              <mc:Choice xmlns:v="urn:schemas-microsoft-com:vml" Requires="v">
                <p:oleObj name="Equation" r:id="rId9" imgW="1790640" imgH="825480" progId="Equation.DSMT4">
                  <p:embed/>
                </p:oleObj>
              </mc:Choice>
              <mc:Fallback>
                <p:oleObj name="Equation" r:id="rId9" imgW="1790640" imgH="825480" progId="Equation.DSMT4">
                  <p:embed/>
                  <p:pic>
                    <p:nvPicPr>
                      <p:cNvPr id="7" name="Object 6">
                        <a:extLst>
                          <a:ext uri="{FF2B5EF4-FFF2-40B4-BE49-F238E27FC236}">
                            <a16:creationId xmlns:a16="http://schemas.microsoft.com/office/drawing/2014/main" id="{148F6DFC-6B11-11CF-6EBD-F053A3C43531}"/>
                          </a:ext>
                        </a:extLst>
                      </p:cNvPr>
                      <p:cNvPicPr/>
                      <p:nvPr/>
                    </p:nvPicPr>
                    <p:blipFill>
                      <a:blip r:embed="rId10"/>
                      <a:stretch>
                        <a:fillRect/>
                      </a:stretch>
                    </p:blipFill>
                    <p:spPr>
                      <a:xfrm>
                        <a:off x="4863438" y="3649512"/>
                        <a:ext cx="1790700" cy="825500"/>
                      </a:xfrm>
                      <a:prstGeom prst="rect">
                        <a:avLst/>
                      </a:prstGeom>
                    </p:spPr>
                  </p:pic>
                </p:oleObj>
              </mc:Fallback>
            </mc:AlternateContent>
          </a:graphicData>
        </a:graphic>
      </p:graphicFrame>
    </p:spTree>
    <p:extLst>
      <p:ext uri="{BB962C8B-B14F-4D97-AF65-F5344CB8AC3E}">
        <p14:creationId xmlns:p14="http://schemas.microsoft.com/office/powerpoint/2010/main" val="25516409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EC150-F18F-87FF-E96D-FD74CA83C6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393947-B7B2-AD7D-D075-672512491CAA}"/>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Diversification and portfolio risk</a:t>
            </a:r>
          </a:p>
        </p:txBody>
      </p:sp>
      <p:sp>
        <p:nvSpPr>
          <p:cNvPr id="4" name="Slide Number Placeholder 3">
            <a:extLst>
              <a:ext uri="{FF2B5EF4-FFF2-40B4-BE49-F238E27FC236}">
                <a16:creationId xmlns:a16="http://schemas.microsoft.com/office/drawing/2014/main" id="{32BE9E48-FAAB-4DB2-D186-BE966AE7FCDC}"/>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29</a:t>
            </a:fld>
            <a:endParaRPr lang="en-US"/>
          </a:p>
        </p:txBody>
      </p:sp>
      <p:sp>
        <p:nvSpPr>
          <p:cNvPr id="6" name="Content Placeholder 2">
            <a:extLst>
              <a:ext uri="{FF2B5EF4-FFF2-40B4-BE49-F238E27FC236}">
                <a16:creationId xmlns:a16="http://schemas.microsoft.com/office/drawing/2014/main" id="{09BD1EA3-5E77-7688-0C32-F1746A11C910}"/>
              </a:ext>
            </a:extLst>
          </p:cNvPr>
          <p:cNvSpPr>
            <a:spLocks noGrp="1"/>
          </p:cNvSpPr>
          <p:nvPr>
            <p:ph sz="half" idx="1"/>
          </p:nvPr>
        </p:nvSpPr>
        <p:spPr>
          <a:xfrm>
            <a:off x="1920159" y="1990757"/>
            <a:ext cx="8713594" cy="708746"/>
          </a:xfrm>
        </p:spPr>
        <p:txBody>
          <a:bodyPr vert="horz" lIns="91440" tIns="45720" rIns="91440" bIns="45720" rtlCol="0" anchor="ctr">
            <a:noAutofit/>
          </a:bodyPr>
          <a:lstStyle/>
          <a:p>
            <a:pPr marL="0" indent="0" algn="ctr">
              <a:buNone/>
            </a:pPr>
            <a:r>
              <a:rPr lang="en-US" sz="1600" dirty="0"/>
              <a:t>Average risk (standard deviation) of portfolios containing different numbers of stocks.</a:t>
            </a:r>
          </a:p>
        </p:txBody>
      </p:sp>
      <p:sp>
        <p:nvSpPr>
          <p:cNvPr id="7" name="Content Placeholder 2">
            <a:extLst>
              <a:ext uri="{FF2B5EF4-FFF2-40B4-BE49-F238E27FC236}">
                <a16:creationId xmlns:a16="http://schemas.microsoft.com/office/drawing/2014/main" id="{72C0DD52-F3C5-F612-AC82-AF00FB66FEEA}"/>
              </a:ext>
            </a:extLst>
          </p:cNvPr>
          <p:cNvSpPr txBox="1">
            <a:spLocks/>
          </p:cNvSpPr>
          <p:nvPr/>
        </p:nvSpPr>
        <p:spPr>
          <a:xfrm>
            <a:off x="534859" y="6155844"/>
            <a:ext cx="11362010" cy="708746"/>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sz="1200" dirty="0"/>
              <a:t>Source: E. Dimson, P. R. Marsh, and M. Staunton, Triumph of the Optimists: 101 Years of Global Investment Returns (Princeton, NJ: Princeton University Press, 2002), with updates provided by the authors.</a:t>
            </a:r>
          </a:p>
        </p:txBody>
      </p:sp>
      <p:pic>
        <p:nvPicPr>
          <p:cNvPr id="5" name="Picture 4" descr="A line graph for diversification and portfolio risk plots standard deviation in percentage versus number of stocks.">
            <a:extLst>
              <a:ext uri="{FF2B5EF4-FFF2-40B4-BE49-F238E27FC236}">
                <a16:creationId xmlns:a16="http://schemas.microsoft.com/office/drawing/2014/main" id="{929E6377-E4EA-AA88-9FC2-FAFA3835A812}"/>
              </a:ext>
            </a:extLst>
          </p:cNvPr>
          <p:cNvPicPr>
            <a:picLocks noChangeAspect="1"/>
          </p:cNvPicPr>
          <p:nvPr/>
        </p:nvPicPr>
        <p:blipFill>
          <a:blip r:embed="rId3"/>
          <a:stretch>
            <a:fillRect/>
          </a:stretch>
        </p:blipFill>
        <p:spPr>
          <a:xfrm>
            <a:off x="2953822" y="2558621"/>
            <a:ext cx="6369976" cy="3740870"/>
          </a:xfrm>
          <a:prstGeom prst="rect">
            <a:avLst/>
          </a:prstGeom>
        </p:spPr>
      </p:pic>
    </p:spTree>
    <p:extLst>
      <p:ext uri="{BB962C8B-B14F-4D97-AF65-F5344CB8AC3E}">
        <p14:creationId xmlns:p14="http://schemas.microsoft.com/office/powerpoint/2010/main" val="39532172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5BC45-FCC6-58F3-B448-F65495B0BD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3748D6-7570-AEBE-6A8D-168C44B7AC73}"/>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Optimal Portfolio selection</a:t>
            </a:r>
          </a:p>
        </p:txBody>
      </p:sp>
      <p:sp>
        <p:nvSpPr>
          <p:cNvPr id="4" name="Slide Number Placeholder 3">
            <a:extLst>
              <a:ext uri="{FF2B5EF4-FFF2-40B4-BE49-F238E27FC236}">
                <a16:creationId xmlns:a16="http://schemas.microsoft.com/office/drawing/2014/main" id="{8AA6BAA3-508D-284F-3657-214DFA41AEB0}"/>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30</a:t>
            </a:fld>
            <a:endParaRPr lang="en-US"/>
          </a:p>
        </p:txBody>
      </p:sp>
      <p:sp>
        <p:nvSpPr>
          <p:cNvPr id="6" name="Content Placeholder 2">
            <a:extLst>
              <a:ext uri="{FF2B5EF4-FFF2-40B4-BE49-F238E27FC236}">
                <a16:creationId xmlns:a16="http://schemas.microsoft.com/office/drawing/2014/main" id="{210131C5-8EF2-B58E-2DC0-CD4089DA30DE}"/>
              </a:ext>
            </a:extLst>
          </p:cNvPr>
          <p:cNvSpPr>
            <a:spLocks noGrp="1"/>
          </p:cNvSpPr>
          <p:nvPr>
            <p:ph sz="half" idx="1"/>
          </p:nvPr>
        </p:nvSpPr>
        <p:spPr>
          <a:xfrm>
            <a:off x="414995" y="2583950"/>
            <a:ext cx="11362010" cy="3118207"/>
          </a:xfrm>
        </p:spPr>
        <p:txBody>
          <a:bodyPr vert="horz" lIns="91440" tIns="45720" rIns="91440" bIns="45720" rtlCol="0" anchor="ctr">
            <a:noAutofit/>
          </a:bodyPr>
          <a:lstStyle/>
          <a:p>
            <a:r>
              <a:rPr lang="en-US" sz="2000" dirty="0"/>
              <a:t>Combining stocks into a diversified portfolio </a:t>
            </a:r>
            <a:r>
              <a:rPr lang="en-US" sz="2000" b="1" dirty="0"/>
              <a:t>reduces the overall standard deviation to levels significantly lower than a simple weighted average of the individual component risks</a:t>
            </a:r>
            <a:r>
              <a:rPr lang="en-US" sz="2000" dirty="0"/>
              <a:t> would suggest.</a:t>
            </a:r>
          </a:p>
          <a:p>
            <a:r>
              <a:rPr lang="en-US" sz="2000" dirty="0"/>
              <a:t>This mathematical advantage is driven by correlation coefficients that are less than perfect, allowing the </a:t>
            </a:r>
            <a:r>
              <a:rPr lang="en-US" sz="2000" i="1" dirty="0"/>
              <a:t>price movements of different assets to offset one another</a:t>
            </a:r>
            <a:r>
              <a:rPr lang="en-US" sz="2000" dirty="0"/>
              <a:t>.</a:t>
            </a:r>
          </a:p>
          <a:p>
            <a:r>
              <a:rPr lang="en-US" sz="2000" dirty="0"/>
              <a:t>The various combinations of assets that successfully minimize this risk constitute a set of </a:t>
            </a:r>
            <a:r>
              <a:rPr lang="en-US" sz="2000" b="1" dirty="0"/>
              <a:t>efficient portfolios</a:t>
            </a:r>
            <a:r>
              <a:rPr lang="en-US" sz="2000" dirty="0"/>
              <a:t>, which are </a:t>
            </a:r>
            <a:r>
              <a:rPr lang="en-US" sz="2000" b="1" dirty="0"/>
              <a:t>defined as portfolios that offer the </a:t>
            </a:r>
            <a:r>
              <a:rPr lang="en-US" sz="2000" b="1" u="sng" dirty="0"/>
              <a:t>highest expected return for a specific level of risk</a:t>
            </a:r>
            <a:r>
              <a:rPr lang="en-US" sz="2000" dirty="0"/>
              <a:t>.</a:t>
            </a:r>
          </a:p>
          <a:p>
            <a:r>
              <a:rPr lang="en-US" sz="2000" dirty="0"/>
              <a:t>These optimal combinations </a:t>
            </a:r>
            <a:r>
              <a:rPr lang="en-US" sz="2000" b="1" dirty="0"/>
              <a:t>form a curve known as the efficient frontier</a:t>
            </a:r>
            <a:r>
              <a:rPr lang="en-US" sz="2000" dirty="0"/>
              <a:t>, where every point represents an efficient portfolio that maximizes returns for that specific tolerance of risk.</a:t>
            </a:r>
          </a:p>
        </p:txBody>
      </p:sp>
    </p:spTree>
    <p:extLst>
      <p:ext uri="{BB962C8B-B14F-4D97-AF65-F5344CB8AC3E}">
        <p14:creationId xmlns:p14="http://schemas.microsoft.com/office/powerpoint/2010/main" val="25324024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1B46F-7322-1EF6-F20E-898D87726D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B2E687-0C53-937A-29EB-DB5C0A69E8A8}"/>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Optimal portfolio selection</a:t>
            </a:r>
          </a:p>
        </p:txBody>
      </p:sp>
      <p:sp>
        <p:nvSpPr>
          <p:cNvPr id="4" name="Slide Number Placeholder 3">
            <a:extLst>
              <a:ext uri="{FF2B5EF4-FFF2-40B4-BE49-F238E27FC236}">
                <a16:creationId xmlns:a16="http://schemas.microsoft.com/office/drawing/2014/main" id="{2C553E61-3907-35E5-A938-1B2C62CADBD2}"/>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31</a:t>
            </a:fld>
            <a:endParaRPr lang="en-US"/>
          </a:p>
        </p:txBody>
      </p:sp>
      <p:sp>
        <p:nvSpPr>
          <p:cNvPr id="6" name="Content Placeholder 2">
            <a:extLst>
              <a:ext uri="{FF2B5EF4-FFF2-40B4-BE49-F238E27FC236}">
                <a16:creationId xmlns:a16="http://schemas.microsoft.com/office/drawing/2014/main" id="{2E7AB689-E75E-4734-7B8E-2B0A3215C01B}"/>
              </a:ext>
            </a:extLst>
          </p:cNvPr>
          <p:cNvSpPr>
            <a:spLocks noGrp="1"/>
          </p:cNvSpPr>
          <p:nvPr>
            <p:ph sz="half" idx="1"/>
          </p:nvPr>
        </p:nvSpPr>
        <p:spPr>
          <a:xfrm>
            <a:off x="1844706" y="1864776"/>
            <a:ext cx="8713594" cy="708746"/>
          </a:xfrm>
        </p:spPr>
        <p:txBody>
          <a:bodyPr vert="horz" lIns="91440" tIns="45720" rIns="91440" bIns="45720" rtlCol="0" anchor="ctr">
            <a:noAutofit/>
          </a:bodyPr>
          <a:lstStyle/>
          <a:p>
            <a:pPr marL="0" indent="0" algn="ctr">
              <a:buNone/>
            </a:pPr>
            <a:r>
              <a:rPr lang="en-US" sz="1600" dirty="0"/>
              <a:t>Three Efficient Portfolios—Percentages Allocated to Each Stock (%).</a:t>
            </a:r>
          </a:p>
        </p:txBody>
      </p:sp>
      <p:sp>
        <p:nvSpPr>
          <p:cNvPr id="7" name="Content Placeholder 2">
            <a:extLst>
              <a:ext uri="{FF2B5EF4-FFF2-40B4-BE49-F238E27FC236}">
                <a16:creationId xmlns:a16="http://schemas.microsoft.com/office/drawing/2014/main" id="{CEA13A61-F822-EED1-5B3C-F0EEAFD58EC0}"/>
              </a:ext>
            </a:extLst>
          </p:cNvPr>
          <p:cNvSpPr txBox="1">
            <a:spLocks/>
          </p:cNvSpPr>
          <p:nvPr/>
        </p:nvSpPr>
        <p:spPr>
          <a:xfrm>
            <a:off x="534859" y="6155844"/>
            <a:ext cx="11362010" cy="708746"/>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sz="1200" dirty="0"/>
              <a:t>Note: Standard deviations and the correlations between stock returns were estimated from monthly returns, January 2018–December 2022. Expected returns are derived in Section 8.2. Efficient portfolios are calculated assuming that short sales are prohibited.</a:t>
            </a:r>
          </a:p>
        </p:txBody>
      </p:sp>
      <p:graphicFrame>
        <p:nvGraphicFramePr>
          <p:cNvPr id="3" name="Table 2">
            <a:extLst>
              <a:ext uri="{FF2B5EF4-FFF2-40B4-BE49-F238E27FC236}">
                <a16:creationId xmlns:a16="http://schemas.microsoft.com/office/drawing/2014/main" id="{48C25A0F-B943-234C-E143-A1D15BC98C3D}"/>
              </a:ext>
            </a:extLst>
          </p:cNvPr>
          <p:cNvGraphicFramePr>
            <a:graphicFrameLocks noGrp="1"/>
          </p:cNvGraphicFramePr>
          <p:nvPr>
            <p:extLst>
              <p:ext uri="{D42A27DB-BD31-4B8C-83A1-F6EECF244321}">
                <p14:modId xmlns:p14="http://schemas.microsoft.com/office/powerpoint/2010/main" val="14284391"/>
              </p:ext>
            </p:extLst>
          </p:nvPr>
        </p:nvGraphicFramePr>
        <p:xfrm>
          <a:off x="2303371" y="2405128"/>
          <a:ext cx="7824986" cy="3750716"/>
        </p:xfrm>
        <a:graphic>
          <a:graphicData uri="http://schemas.openxmlformats.org/drawingml/2006/table">
            <a:tbl>
              <a:tblPr firstRow="1" bandRow="1">
                <a:tableStyleId>{5C22544A-7EE6-4342-B048-85BDC9FD1C3A}</a:tableStyleId>
              </a:tblPr>
              <a:tblGrid>
                <a:gridCol w="2242970">
                  <a:extLst>
                    <a:ext uri="{9D8B030D-6E8A-4147-A177-3AD203B41FA5}">
                      <a16:colId xmlns:a16="http://schemas.microsoft.com/office/drawing/2014/main" val="3197157498"/>
                    </a:ext>
                  </a:extLst>
                </a:gridCol>
                <a:gridCol w="1100563">
                  <a:extLst>
                    <a:ext uri="{9D8B030D-6E8A-4147-A177-3AD203B41FA5}">
                      <a16:colId xmlns:a16="http://schemas.microsoft.com/office/drawing/2014/main" val="3559618407"/>
                    </a:ext>
                  </a:extLst>
                </a:gridCol>
                <a:gridCol w="1381760">
                  <a:extLst>
                    <a:ext uri="{9D8B030D-6E8A-4147-A177-3AD203B41FA5}">
                      <a16:colId xmlns:a16="http://schemas.microsoft.com/office/drawing/2014/main" val="1721392111"/>
                    </a:ext>
                  </a:extLst>
                </a:gridCol>
                <a:gridCol w="894080">
                  <a:extLst>
                    <a:ext uri="{9D8B030D-6E8A-4147-A177-3AD203B41FA5}">
                      <a16:colId xmlns:a16="http://schemas.microsoft.com/office/drawing/2014/main" val="2347966310"/>
                    </a:ext>
                  </a:extLst>
                </a:gridCol>
                <a:gridCol w="1026160">
                  <a:extLst>
                    <a:ext uri="{9D8B030D-6E8A-4147-A177-3AD203B41FA5}">
                      <a16:colId xmlns:a16="http://schemas.microsoft.com/office/drawing/2014/main" val="270247395"/>
                    </a:ext>
                  </a:extLst>
                </a:gridCol>
                <a:gridCol w="1179453">
                  <a:extLst>
                    <a:ext uri="{9D8B030D-6E8A-4147-A177-3AD203B41FA5}">
                      <a16:colId xmlns:a16="http://schemas.microsoft.com/office/drawing/2014/main" val="1118638145"/>
                    </a:ext>
                  </a:extLst>
                </a:gridCol>
              </a:tblGrid>
              <a:tr h="386107">
                <a:tc>
                  <a:txBody>
                    <a:bodyPr/>
                    <a:lstStyle/>
                    <a:p>
                      <a:pPr algn="ctr"/>
                      <a:endParaRPr lang="en-US" sz="1200" dirty="0"/>
                    </a:p>
                  </a:txBody>
                  <a:tcPr anchor="b"/>
                </a:tc>
                <a:tc>
                  <a:txBody>
                    <a:bodyPr/>
                    <a:lstStyle/>
                    <a:p>
                      <a:pPr algn="ctr"/>
                      <a:r>
                        <a:rPr lang="en-US" sz="1200" dirty="0"/>
                        <a:t>Expected Return</a:t>
                      </a:r>
                    </a:p>
                  </a:txBody>
                  <a:tcPr anchor="b"/>
                </a:tc>
                <a:tc>
                  <a:txBody>
                    <a:bodyPr/>
                    <a:lstStyle/>
                    <a:p>
                      <a:pPr algn="ctr"/>
                      <a:r>
                        <a:rPr lang="en-US" sz="1200" dirty="0"/>
                        <a:t>Standard Deviation</a:t>
                      </a:r>
                    </a:p>
                  </a:txBody>
                  <a:tcPr anchor="b"/>
                </a:tc>
                <a:tc>
                  <a:txBody>
                    <a:bodyPr/>
                    <a:lstStyle/>
                    <a:p>
                      <a:pPr algn="ctr"/>
                      <a:r>
                        <a:rPr lang="en-US" sz="1200" dirty="0"/>
                        <a:t>A</a:t>
                      </a:r>
                    </a:p>
                  </a:txBody>
                  <a:tcPr anchor="b"/>
                </a:tc>
                <a:tc>
                  <a:txBody>
                    <a:bodyPr/>
                    <a:lstStyle/>
                    <a:p>
                      <a:pPr algn="ctr"/>
                      <a:r>
                        <a:rPr lang="en-US" sz="1200" dirty="0"/>
                        <a:t>B</a:t>
                      </a:r>
                    </a:p>
                  </a:txBody>
                  <a:tcPr anchor="b"/>
                </a:tc>
                <a:tc>
                  <a:txBody>
                    <a:bodyPr/>
                    <a:lstStyle/>
                    <a:p>
                      <a:pPr algn="ctr"/>
                      <a:r>
                        <a:rPr lang="en-US" sz="1200" dirty="0"/>
                        <a:t>T</a:t>
                      </a:r>
                    </a:p>
                  </a:txBody>
                  <a:tcPr anchor="b"/>
                </a:tc>
                <a:extLst>
                  <a:ext uri="{0D108BD9-81ED-4DB2-BD59-A6C34878D82A}">
                    <a16:rowId xmlns:a16="http://schemas.microsoft.com/office/drawing/2014/main" val="4130722783"/>
                  </a:ext>
                </a:extLst>
              </a:tr>
              <a:tr h="227122">
                <a:tc>
                  <a:txBody>
                    <a:bodyPr/>
                    <a:lstStyle/>
                    <a:p>
                      <a:r>
                        <a:rPr lang="en-US" sz="1200" dirty="0"/>
                        <a:t>Johnson &amp; Johnson</a:t>
                      </a:r>
                    </a:p>
                  </a:txBody>
                  <a:tcPr/>
                </a:tc>
                <a:tc>
                  <a:txBody>
                    <a:bodyPr/>
                    <a:lstStyle/>
                    <a:p>
                      <a:pPr marL="120650" indent="0" algn="r"/>
                      <a:r>
                        <a:rPr lang="en-US" sz="1200" dirty="0"/>
                        <a:t>6</a:t>
                      </a:r>
                    </a:p>
                  </a:txBody>
                  <a:tcPr/>
                </a:tc>
                <a:tc>
                  <a:txBody>
                    <a:bodyPr/>
                    <a:lstStyle/>
                    <a:p>
                      <a:pPr algn="r"/>
                      <a:r>
                        <a:rPr lang="en-US" sz="1200" dirty="0"/>
                        <a:t>17.3</a:t>
                      </a:r>
                    </a:p>
                  </a:txBody>
                  <a:tcPr/>
                </a:tc>
                <a:tc>
                  <a:txBody>
                    <a:bodyPr/>
                    <a:lstStyle/>
                    <a:p>
                      <a:pPr algn="r"/>
                      <a:endParaRPr lang="en-US" sz="1200" dirty="0"/>
                    </a:p>
                  </a:txBody>
                  <a:tcPr/>
                </a:tc>
                <a:tc>
                  <a:txBody>
                    <a:bodyPr/>
                    <a:lstStyle/>
                    <a:p>
                      <a:pPr algn="r"/>
                      <a:r>
                        <a:rPr lang="en-US" sz="1200" dirty="0"/>
                        <a:t>21</a:t>
                      </a:r>
                    </a:p>
                  </a:txBody>
                  <a:tcPr/>
                </a:tc>
                <a:tc>
                  <a:txBody>
                    <a:bodyPr/>
                    <a:lstStyle/>
                    <a:p>
                      <a:pPr marL="165100" indent="0" algn="r"/>
                      <a:r>
                        <a:rPr lang="en-US" sz="1200" dirty="0"/>
                        <a:t>39</a:t>
                      </a:r>
                    </a:p>
                  </a:txBody>
                  <a:tcPr/>
                </a:tc>
                <a:extLst>
                  <a:ext uri="{0D108BD9-81ED-4DB2-BD59-A6C34878D82A}">
                    <a16:rowId xmlns:a16="http://schemas.microsoft.com/office/drawing/2014/main" val="1716780405"/>
                  </a:ext>
                </a:extLst>
              </a:tr>
              <a:tr h="227122">
                <a:tc>
                  <a:txBody>
                    <a:bodyPr/>
                    <a:lstStyle/>
                    <a:p>
                      <a:r>
                        <a:rPr lang="en-US" sz="1200" dirty="0"/>
                        <a:t>Nucor</a:t>
                      </a:r>
                    </a:p>
                  </a:txBody>
                  <a:tcPr/>
                </a:tc>
                <a:tc>
                  <a:txBody>
                    <a:bodyPr/>
                    <a:lstStyle/>
                    <a:p>
                      <a:pPr marL="120650" indent="0" algn="r"/>
                      <a:r>
                        <a:rPr lang="en-US" sz="1200" dirty="0"/>
                        <a:t>6.5</a:t>
                      </a:r>
                    </a:p>
                  </a:txBody>
                  <a:tcPr/>
                </a:tc>
                <a:tc>
                  <a:txBody>
                    <a:bodyPr/>
                    <a:lstStyle/>
                    <a:p>
                      <a:pPr algn="r"/>
                      <a:r>
                        <a:rPr lang="en-US" sz="1200" dirty="0"/>
                        <a:t>43.3</a:t>
                      </a:r>
                    </a:p>
                  </a:txBody>
                  <a:tcPr/>
                </a:tc>
                <a:tc>
                  <a:txBody>
                    <a:bodyPr/>
                    <a:lstStyle/>
                    <a:p>
                      <a:pPr algn="r"/>
                      <a:endParaRPr lang="en-US" sz="1200"/>
                    </a:p>
                  </a:txBody>
                  <a:tcPr/>
                </a:tc>
                <a:tc>
                  <a:txBody>
                    <a:bodyPr/>
                    <a:lstStyle/>
                    <a:p>
                      <a:pPr marL="60325" indent="0" algn="r"/>
                      <a:r>
                        <a:rPr lang="en-US" sz="1200" dirty="0"/>
                        <a:t>0</a:t>
                      </a:r>
                    </a:p>
                  </a:txBody>
                  <a:tcPr/>
                </a:tc>
                <a:tc>
                  <a:txBody>
                    <a:bodyPr/>
                    <a:lstStyle/>
                    <a:p>
                      <a:pPr marL="165100" indent="0" algn="r"/>
                      <a:r>
                        <a:rPr lang="en-US" sz="1200" dirty="0"/>
                        <a:t>0</a:t>
                      </a:r>
                    </a:p>
                  </a:txBody>
                  <a:tcPr/>
                </a:tc>
                <a:extLst>
                  <a:ext uri="{0D108BD9-81ED-4DB2-BD59-A6C34878D82A}">
                    <a16:rowId xmlns:a16="http://schemas.microsoft.com/office/drawing/2014/main" val="245950777"/>
                  </a:ext>
                </a:extLst>
              </a:tr>
              <a:tr h="227122">
                <a:tc>
                  <a:txBody>
                    <a:bodyPr/>
                    <a:lstStyle/>
                    <a:p>
                      <a:r>
                        <a:rPr lang="en-US" sz="1200" dirty="0"/>
                        <a:t>Home</a:t>
                      </a:r>
                      <a:r>
                        <a:rPr lang="en-US" sz="1200" baseline="0" dirty="0"/>
                        <a:t> Depot</a:t>
                      </a:r>
                      <a:endParaRPr lang="en-US" sz="1200" dirty="0"/>
                    </a:p>
                  </a:txBody>
                  <a:tcPr/>
                </a:tc>
                <a:tc>
                  <a:txBody>
                    <a:bodyPr/>
                    <a:lstStyle/>
                    <a:p>
                      <a:pPr marL="120650" indent="0" algn="r"/>
                      <a:r>
                        <a:rPr lang="en-US" sz="1200" dirty="0"/>
                        <a:t>5</a:t>
                      </a:r>
                    </a:p>
                  </a:txBody>
                  <a:tcPr/>
                </a:tc>
                <a:tc>
                  <a:txBody>
                    <a:bodyPr/>
                    <a:lstStyle/>
                    <a:p>
                      <a:pPr algn="r"/>
                      <a:r>
                        <a:rPr lang="en-US" sz="1200" dirty="0"/>
                        <a:t>24.2</a:t>
                      </a:r>
                    </a:p>
                  </a:txBody>
                  <a:tcPr/>
                </a:tc>
                <a:tc>
                  <a:txBody>
                    <a:bodyPr/>
                    <a:lstStyle/>
                    <a:p>
                      <a:pPr algn="r"/>
                      <a:endParaRPr lang="en-US" sz="1200"/>
                    </a:p>
                  </a:txBody>
                  <a:tcPr/>
                </a:tc>
                <a:tc>
                  <a:txBody>
                    <a:bodyPr/>
                    <a:lstStyle/>
                    <a:p>
                      <a:pPr marL="60325" indent="0" algn="r"/>
                      <a:r>
                        <a:rPr lang="en-US" sz="1200" dirty="0"/>
                        <a:t>1</a:t>
                      </a:r>
                    </a:p>
                  </a:txBody>
                  <a:tcPr/>
                </a:tc>
                <a:tc>
                  <a:txBody>
                    <a:bodyPr/>
                    <a:lstStyle/>
                    <a:p>
                      <a:pPr marL="165100" indent="0" algn="r"/>
                      <a:r>
                        <a:rPr lang="en-US" sz="1200" dirty="0"/>
                        <a:t>0</a:t>
                      </a:r>
                    </a:p>
                  </a:txBody>
                  <a:tcPr/>
                </a:tc>
                <a:extLst>
                  <a:ext uri="{0D108BD9-81ED-4DB2-BD59-A6C34878D82A}">
                    <a16:rowId xmlns:a16="http://schemas.microsoft.com/office/drawing/2014/main" val="830679508"/>
                  </a:ext>
                </a:extLst>
              </a:tr>
              <a:tr h="227122">
                <a:tc>
                  <a:txBody>
                    <a:bodyPr/>
                    <a:lstStyle/>
                    <a:p>
                      <a:r>
                        <a:rPr lang="en-US" sz="1200" dirty="0"/>
                        <a:t>Citigroup</a:t>
                      </a:r>
                    </a:p>
                  </a:txBody>
                  <a:tcPr/>
                </a:tc>
                <a:tc>
                  <a:txBody>
                    <a:bodyPr/>
                    <a:lstStyle/>
                    <a:p>
                      <a:pPr algn="r"/>
                      <a:r>
                        <a:rPr lang="en-US" sz="1200" dirty="0"/>
                        <a:t>10</a:t>
                      </a:r>
                    </a:p>
                  </a:txBody>
                  <a:tcPr/>
                </a:tc>
                <a:tc>
                  <a:txBody>
                    <a:bodyPr/>
                    <a:lstStyle/>
                    <a:p>
                      <a:pPr algn="r"/>
                      <a:r>
                        <a:rPr lang="en-US" sz="1200" dirty="0"/>
                        <a:t>37.5</a:t>
                      </a:r>
                    </a:p>
                  </a:txBody>
                  <a:tcPr/>
                </a:tc>
                <a:tc>
                  <a:txBody>
                    <a:bodyPr/>
                    <a:lstStyle/>
                    <a:p>
                      <a:pPr algn="r"/>
                      <a:r>
                        <a:rPr lang="en-US" sz="1200" dirty="0"/>
                        <a:t>100</a:t>
                      </a:r>
                    </a:p>
                  </a:txBody>
                  <a:tcPr/>
                </a:tc>
                <a:tc>
                  <a:txBody>
                    <a:bodyPr/>
                    <a:lstStyle/>
                    <a:p>
                      <a:pPr marL="60325" indent="0" algn="r"/>
                      <a:r>
                        <a:rPr lang="en-US" sz="1200" dirty="0"/>
                        <a:t>0</a:t>
                      </a:r>
                    </a:p>
                  </a:txBody>
                  <a:tcPr/>
                </a:tc>
                <a:tc>
                  <a:txBody>
                    <a:bodyPr/>
                    <a:lstStyle/>
                    <a:p>
                      <a:pPr marL="60325" indent="0" algn="r"/>
                      <a:r>
                        <a:rPr lang="en-US" sz="1200" dirty="0"/>
                        <a:t>6</a:t>
                      </a:r>
                    </a:p>
                  </a:txBody>
                  <a:tcPr/>
                </a:tc>
                <a:extLst>
                  <a:ext uri="{0D108BD9-81ED-4DB2-BD59-A6C34878D82A}">
                    <a16:rowId xmlns:a16="http://schemas.microsoft.com/office/drawing/2014/main" val="1927813476"/>
                  </a:ext>
                </a:extLst>
              </a:tr>
              <a:tr h="275996">
                <a:tc>
                  <a:txBody>
                    <a:bodyPr/>
                    <a:lstStyle/>
                    <a:p>
                      <a:r>
                        <a:rPr lang="en-US" sz="1200" dirty="0"/>
                        <a:t>Apple</a:t>
                      </a:r>
                    </a:p>
                  </a:txBody>
                  <a:tcPr/>
                </a:tc>
                <a:tc>
                  <a:txBody>
                    <a:bodyPr/>
                    <a:lstStyle/>
                    <a:p>
                      <a:pPr marL="120650" indent="0" algn="r"/>
                      <a:r>
                        <a:rPr lang="en-US" sz="1200" dirty="0"/>
                        <a:t>8</a:t>
                      </a:r>
                    </a:p>
                  </a:txBody>
                  <a:tcPr/>
                </a:tc>
                <a:tc>
                  <a:txBody>
                    <a:bodyPr/>
                    <a:lstStyle/>
                    <a:p>
                      <a:pPr algn="r"/>
                      <a:r>
                        <a:rPr lang="en-US" sz="1200" dirty="0"/>
                        <a:t>32.1</a:t>
                      </a:r>
                    </a:p>
                  </a:txBody>
                  <a:tcPr/>
                </a:tc>
                <a:tc>
                  <a:txBody>
                    <a:bodyPr/>
                    <a:lstStyle/>
                    <a:p>
                      <a:pPr algn="r"/>
                      <a:endParaRPr lang="en-US" sz="1200" dirty="0"/>
                    </a:p>
                  </a:txBody>
                  <a:tcPr/>
                </a:tc>
                <a:tc>
                  <a:txBody>
                    <a:bodyPr/>
                    <a:lstStyle/>
                    <a:p>
                      <a:pPr marL="60325" indent="0" algn="r"/>
                      <a:r>
                        <a:rPr lang="en-US" sz="1200" dirty="0"/>
                        <a:t>0</a:t>
                      </a:r>
                    </a:p>
                  </a:txBody>
                  <a:tcPr/>
                </a:tc>
                <a:tc>
                  <a:txBody>
                    <a:bodyPr/>
                    <a:lstStyle/>
                    <a:p>
                      <a:pPr marL="60325" indent="0" algn="r"/>
                      <a:r>
                        <a:rPr lang="en-US" sz="1200" dirty="0"/>
                        <a:t>2</a:t>
                      </a:r>
                    </a:p>
                  </a:txBody>
                  <a:tcPr/>
                </a:tc>
                <a:extLst>
                  <a:ext uri="{0D108BD9-81ED-4DB2-BD59-A6C34878D82A}">
                    <a16:rowId xmlns:a16="http://schemas.microsoft.com/office/drawing/2014/main" val="3464021088"/>
                  </a:ext>
                </a:extLst>
              </a:tr>
              <a:tr h="227122">
                <a:tc>
                  <a:txBody>
                    <a:bodyPr/>
                    <a:lstStyle/>
                    <a:p>
                      <a:r>
                        <a:rPr lang="en-US" sz="1200" dirty="0"/>
                        <a:t>Walmart</a:t>
                      </a:r>
                    </a:p>
                  </a:txBody>
                  <a:tcPr/>
                </a:tc>
                <a:tc>
                  <a:txBody>
                    <a:bodyPr/>
                    <a:lstStyle/>
                    <a:p>
                      <a:pPr marL="120650" indent="0" algn="r"/>
                      <a:r>
                        <a:rPr lang="en-US" sz="1200" dirty="0"/>
                        <a:t>6.8</a:t>
                      </a:r>
                    </a:p>
                  </a:txBody>
                  <a:tcPr/>
                </a:tc>
                <a:tc>
                  <a:txBody>
                    <a:bodyPr/>
                    <a:lstStyle/>
                    <a:p>
                      <a:pPr algn="r"/>
                      <a:r>
                        <a:rPr lang="en-US" sz="1200" dirty="0"/>
                        <a:t>19.8</a:t>
                      </a:r>
                    </a:p>
                  </a:txBody>
                  <a:tcPr/>
                </a:tc>
                <a:tc>
                  <a:txBody>
                    <a:bodyPr/>
                    <a:lstStyle/>
                    <a:p>
                      <a:pPr algn="r"/>
                      <a:endParaRPr lang="en-US" sz="1200" dirty="0"/>
                    </a:p>
                  </a:txBody>
                  <a:tcPr/>
                </a:tc>
                <a:tc>
                  <a:txBody>
                    <a:bodyPr/>
                    <a:lstStyle/>
                    <a:p>
                      <a:pPr algn="r"/>
                      <a:r>
                        <a:rPr lang="en-US" sz="1200" dirty="0"/>
                        <a:t>21</a:t>
                      </a:r>
                    </a:p>
                  </a:txBody>
                  <a:tcPr/>
                </a:tc>
                <a:tc>
                  <a:txBody>
                    <a:bodyPr/>
                    <a:lstStyle/>
                    <a:p>
                      <a:pPr marL="60325" indent="0" algn="r"/>
                      <a:r>
                        <a:rPr lang="en-US" sz="1200" dirty="0"/>
                        <a:t>36</a:t>
                      </a:r>
                    </a:p>
                  </a:txBody>
                  <a:tcPr/>
                </a:tc>
                <a:extLst>
                  <a:ext uri="{0D108BD9-81ED-4DB2-BD59-A6C34878D82A}">
                    <a16:rowId xmlns:a16="http://schemas.microsoft.com/office/drawing/2014/main" val="2673547562"/>
                  </a:ext>
                </a:extLst>
              </a:tr>
              <a:tr h="227122">
                <a:tc>
                  <a:txBody>
                    <a:bodyPr/>
                    <a:lstStyle/>
                    <a:p>
                      <a:r>
                        <a:rPr lang="en-US" sz="1200" dirty="0"/>
                        <a:t>Goldman</a:t>
                      </a:r>
                      <a:r>
                        <a:rPr lang="en-US" sz="1200" baseline="0" dirty="0"/>
                        <a:t> Sachs</a:t>
                      </a:r>
                      <a:endParaRPr lang="en-US" sz="1200" dirty="0"/>
                    </a:p>
                  </a:txBody>
                  <a:tcPr/>
                </a:tc>
                <a:tc>
                  <a:txBody>
                    <a:bodyPr/>
                    <a:lstStyle/>
                    <a:p>
                      <a:pPr marL="120650" indent="0" algn="r"/>
                      <a:r>
                        <a:rPr lang="en-US" sz="1200" dirty="0"/>
                        <a:t>5.3</a:t>
                      </a:r>
                    </a:p>
                  </a:txBody>
                  <a:tcPr/>
                </a:tc>
                <a:tc>
                  <a:txBody>
                    <a:bodyPr/>
                    <a:lstStyle/>
                    <a:p>
                      <a:pPr algn="r"/>
                      <a:r>
                        <a:rPr lang="en-US" sz="1200" dirty="0"/>
                        <a:t>32.2</a:t>
                      </a:r>
                    </a:p>
                  </a:txBody>
                  <a:tcPr/>
                </a:tc>
                <a:tc>
                  <a:txBody>
                    <a:bodyPr/>
                    <a:lstStyle/>
                    <a:p>
                      <a:pPr algn="r"/>
                      <a:endParaRPr lang="en-US" sz="1200" dirty="0"/>
                    </a:p>
                  </a:txBody>
                  <a:tcPr/>
                </a:tc>
                <a:tc>
                  <a:txBody>
                    <a:bodyPr/>
                    <a:lstStyle/>
                    <a:p>
                      <a:pPr marL="60325" indent="0" algn="r"/>
                      <a:r>
                        <a:rPr lang="en-US" sz="1200" dirty="0"/>
                        <a:t>0</a:t>
                      </a:r>
                    </a:p>
                  </a:txBody>
                  <a:tcPr/>
                </a:tc>
                <a:tc>
                  <a:txBody>
                    <a:bodyPr/>
                    <a:lstStyle/>
                    <a:p>
                      <a:pPr marL="165100" indent="0" algn="r"/>
                      <a:r>
                        <a:rPr lang="en-US" sz="1200" dirty="0"/>
                        <a:t>0</a:t>
                      </a:r>
                    </a:p>
                  </a:txBody>
                  <a:tcPr/>
                </a:tc>
                <a:extLst>
                  <a:ext uri="{0D108BD9-81ED-4DB2-BD59-A6C34878D82A}">
                    <a16:rowId xmlns:a16="http://schemas.microsoft.com/office/drawing/2014/main" val="680883055"/>
                  </a:ext>
                </a:extLst>
              </a:tr>
              <a:tr h="227122">
                <a:tc>
                  <a:txBody>
                    <a:bodyPr/>
                    <a:lstStyle/>
                    <a:p>
                      <a:r>
                        <a:rPr lang="en-US" sz="1200" dirty="0"/>
                        <a:t>Microsoft</a:t>
                      </a:r>
                    </a:p>
                  </a:txBody>
                  <a:tcPr/>
                </a:tc>
                <a:tc>
                  <a:txBody>
                    <a:bodyPr/>
                    <a:lstStyle/>
                    <a:p>
                      <a:pPr marL="120650" indent="0" algn="r"/>
                      <a:r>
                        <a:rPr lang="en-US" sz="1200" dirty="0"/>
                        <a:t>5.5</a:t>
                      </a:r>
                    </a:p>
                  </a:txBody>
                  <a:tcPr/>
                </a:tc>
                <a:tc>
                  <a:txBody>
                    <a:bodyPr/>
                    <a:lstStyle/>
                    <a:p>
                      <a:pPr algn="r"/>
                      <a:r>
                        <a:rPr lang="en-US" sz="1200" dirty="0"/>
                        <a:t>21.6</a:t>
                      </a:r>
                    </a:p>
                  </a:txBody>
                  <a:tcPr/>
                </a:tc>
                <a:tc>
                  <a:txBody>
                    <a:bodyPr/>
                    <a:lstStyle/>
                    <a:p>
                      <a:pPr algn="r"/>
                      <a:endParaRPr lang="en-US" sz="1200" dirty="0"/>
                    </a:p>
                  </a:txBody>
                  <a:tcPr/>
                </a:tc>
                <a:tc>
                  <a:txBody>
                    <a:bodyPr/>
                    <a:lstStyle/>
                    <a:p>
                      <a:pPr algn="r"/>
                      <a:r>
                        <a:rPr lang="en-US" sz="1200" dirty="0"/>
                        <a:t>17</a:t>
                      </a:r>
                    </a:p>
                  </a:txBody>
                  <a:tcPr/>
                </a:tc>
                <a:tc>
                  <a:txBody>
                    <a:bodyPr/>
                    <a:lstStyle/>
                    <a:p>
                      <a:pPr marL="60325" indent="0" algn="r"/>
                      <a:r>
                        <a:rPr lang="en-US" sz="1200" dirty="0"/>
                        <a:t>9</a:t>
                      </a:r>
                    </a:p>
                  </a:txBody>
                  <a:tcPr/>
                </a:tc>
                <a:extLst>
                  <a:ext uri="{0D108BD9-81ED-4DB2-BD59-A6C34878D82A}">
                    <a16:rowId xmlns:a16="http://schemas.microsoft.com/office/drawing/2014/main" val="228965474"/>
                  </a:ext>
                </a:extLst>
              </a:tr>
              <a:tr h="227122">
                <a:tc>
                  <a:txBody>
                    <a:bodyPr/>
                    <a:lstStyle/>
                    <a:p>
                      <a:r>
                        <a:rPr lang="en-US" sz="1200" dirty="0"/>
                        <a:t>Coca-Cola</a:t>
                      </a:r>
                    </a:p>
                  </a:txBody>
                  <a:tcPr/>
                </a:tc>
                <a:tc>
                  <a:txBody>
                    <a:bodyPr/>
                    <a:lstStyle/>
                    <a:p>
                      <a:pPr marL="120650" indent="0" algn="r"/>
                      <a:r>
                        <a:rPr lang="en-US" sz="1200" dirty="0"/>
                        <a:t>4.4</a:t>
                      </a:r>
                    </a:p>
                  </a:txBody>
                  <a:tcPr/>
                </a:tc>
                <a:tc>
                  <a:txBody>
                    <a:bodyPr/>
                    <a:lstStyle/>
                    <a:p>
                      <a:pPr algn="r"/>
                      <a:r>
                        <a:rPr lang="en-US" sz="1200" dirty="0"/>
                        <a:t>18.6</a:t>
                      </a:r>
                    </a:p>
                  </a:txBody>
                  <a:tcPr/>
                </a:tc>
                <a:tc>
                  <a:txBody>
                    <a:bodyPr/>
                    <a:lstStyle/>
                    <a:p>
                      <a:pPr algn="r"/>
                      <a:endParaRPr lang="en-US" sz="1200" dirty="0"/>
                    </a:p>
                  </a:txBody>
                  <a:tcPr/>
                </a:tc>
                <a:tc>
                  <a:txBody>
                    <a:bodyPr/>
                    <a:lstStyle/>
                    <a:p>
                      <a:pPr marL="120650" indent="0" algn="r"/>
                      <a:r>
                        <a:rPr lang="en-US" sz="1200" dirty="0"/>
                        <a:t>29</a:t>
                      </a:r>
                    </a:p>
                  </a:txBody>
                  <a:tcPr/>
                </a:tc>
                <a:tc>
                  <a:txBody>
                    <a:bodyPr/>
                    <a:lstStyle/>
                    <a:p>
                      <a:pPr marL="165100" indent="0" algn="r"/>
                      <a:r>
                        <a:rPr lang="en-US" sz="1200" dirty="0"/>
                        <a:t>8</a:t>
                      </a:r>
                    </a:p>
                  </a:txBody>
                  <a:tcPr/>
                </a:tc>
                <a:extLst>
                  <a:ext uri="{0D108BD9-81ED-4DB2-BD59-A6C34878D82A}">
                    <a16:rowId xmlns:a16="http://schemas.microsoft.com/office/drawing/2014/main" val="146804764"/>
                  </a:ext>
                </a:extLst>
              </a:tr>
              <a:tr h="227122">
                <a:tc>
                  <a:txBody>
                    <a:bodyPr/>
                    <a:lstStyle/>
                    <a:p>
                      <a:r>
                        <a:rPr lang="en-US" sz="1200" dirty="0"/>
                        <a:t>Southwest Airlines</a:t>
                      </a:r>
                    </a:p>
                  </a:txBody>
                  <a:tcPr/>
                </a:tc>
                <a:tc>
                  <a:txBody>
                    <a:bodyPr/>
                    <a:lstStyle/>
                    <a:p>
                      <a:pPr marL="120650" indent="0" algn="r"/>
                      <a:r>
                        <a:rPr lang="en-US" sz="1200" dirty="0"/>
                        <a:t>4.8</a:t>
                      </a:r>
                    </a:p>
                  </a:txBody>
                  <a:tcPr/>
                </a:tc>
                <a:tc>
                  <a:txBody>
                    <a:bodyPr/>
                    <a:lstStyle/>
                    <a:p>
                      <a:pPr algn="r"/>
                      <a:r>
                        <a:rPr lang="en-US" sz="1200" dirty="0"/>
                        <a:t>36.8</a:t>
                      </a:r>
                    </a:p>
                  </a:txBody>
                  <a:tcPr/>
                </a:tc>
                <a:tc>
                  <a:txBody>
                    <a:bodyPr/>
                    <a:lstStyle/>
                    <a:p>
                      <a:pPr algn="r"/>
                      <a:endParaRPr lang="en-US" sz="1200" dirty="0"/>
                    </a:p>
                  </a:txBody>
                  <a:tcPr/>
                </a:tc>
                <a:tc>
                  <a:txBody>
                    <a:bodyPr/>
                    <a:lstStyle/>
                    <a:p>
                      <a:pPr marL="60325" indent="0" algn="r"/>
                      <a:r>
                        <a:rPr lang="en-US" sz="1200" dirty="0"/>
                        <a:t>1</a:t>
                      </a:r>
                    </a:p>
                  </a:txBody>
                  <a:tcPr/>
                </a:tc>
                <a:tc>
                  <a:txBody>
                    <a:bodyPr/>
                    <a:lstStyle/>
                    <a:p>
                      <a:pPr marL="165100" indent="0" algn="r"/>
                      <a:r>
                        <a:rPr lang="en-US" sz="1200" dirty="0"/>
                        <a:t>0</a:t>
                      </a:r>
                    </a:p>
                  </a:txBody>
                  <a:tcPr/>
                </a:tc>
                <a:extLst>
                  <a:ext uri="{0D108BD9-81ED-4DB2-BD59-A6C34878D82A}">
                    <a16:rowId xmlns:a16="http://schemas.microsoft.com/office/drawing/2014/main" val="3543657940"/>
                  </a:ext>
                </a:extLst>
              </a:tr>
              <a:tr h="227122">
                <a:tc>
                  <a:txBody>
                    <a:bodyPr/>
                    <a:lstStyle/>
                    <a:p>
                      <a:r>
                        <a:rPr lang="en-US" sz="1200" dirty="0"/>
                        <a:t>Expected portfolio return</a:t>
                      </a:r>
                    </a:p>
                  </a:txBody>
                  <a:tcPr/>
                </a:tc>
                <a:tc>
                  <a:txBody>
                    <a:bodyPr/>
                    <a:lstStyle/>
                    <a:p>
                      <a:pPr algn="r"/>
                      <a:endParaRPr lang="en-US" sz="1200" dirty="0"/>
                    </a:p>
                  </a:txBody>
                  <a:tcPr/>
                </a:tc>
                <a:tc>
                  <a:txBody>
                    <a:bodyPr/>
                    <a:lstStyle/>
                    <a:p>
                      <a:pPr algn="r"/>
                      <a:endParaRPr lang="en-US" sz="1200" dirty="0"/>
                    </a:p>
                  </a:txBody>
                  <a:tcPr/>
                </a:tc>
                <a:tc>
                  <a:txBody>
                    <a:bodyPr/>
                    <a:lstStyle/>
                    <a:p>
                      <a:pPr algn="r"/>
                      <a:r>
                        <a:rPr lang="en-US" sz="1200" dirty="0"/>
                        <a:t>10</a:t>
                      </a:r>
                    </a:p>
                  </a:txBody>
                  <a:tcPr/>
                </a:tc>
                <a:tc>
                  <a:txBody>
                    <a:bodyPr/>
                    <a:lstStyle/>
                    <a:p>
                      <a:pPr marL="60325" indent="0" algn="r"/>
                      <a:r>
                        <a:rPr lang="en-US" sz="1200" dirty="0"/>
                        <a:t>5.6</a:t>
                      </a:r>
                    </a:p>
                  </a:txBody>
                  <a:tcPr/>
                </a:tc>
                <a:tc>
                  <a:txBody>
                    <a:bodyPr/>
                    <a:lstStyle/>
                    <a:p>
                      <a:pPr marL="60325" indent="0" algn="r"/>
                      <a:r>
                        <a:rPr lang="en-US" sz="1200" dirty="0"/>
                        <a:t>6.4</a:t>
                      </a:r>
                    </a:p>
                  </a:txBody>
                  <a:tcPr/>
                </a:tc>
                <a:extLst>
                  <a:ext uri="{0D108BD9-81ED-4DB2-BD59-A6C34878D82A}">
                    <a16:rowId xmlns:a16="http://schemas.microsoft.com/office/drawing/2014/main" val="1314741764"/>
                  </a:ext>
                </a:extLst>
              </a:tr>
              <a:tr h="227122">
                <a:tc>
                  <a:txBody>
                    <a:bodyPr/>
                    <a:lstStyle/>
                    <a:p>
                      <a:r>
                        <a:rPr lang="en-US" sz="1200" dirty="0"/>
                        <a:t>Portfolio standard deviation</a:t>
                      </a:r>
                    </a:p>
                  </a:txBody>
                  <a:tcPr/>
                </a:tc>
                <a:tc>
                  <a:txBody>
                    <a:bodyPr/>
                    <a:lstStyle/>
                    <a:p>
                      <a:pPr algn="r"/>
                      <a:endParaRPr lang="en-US" sz="1200" dirty="0"/>
                    </a:p>
                  </a:txBody>
                  <a:tcPr/>
                </a:tc>
                <a:tc>
                  <a:txBody>
                    <a:bodyPr/>
                    <a:lstStyle/>
                    <a:p>
                      <a:pPr algn="r"/>
                      <a:endParaRPr lang="en-US" sz="1200" dirty="0"/>
                    </a:p>
                  </a:txBody>
                  <a:tcPr/>
                </a:tc>
                <a:tc>
                  <a:txBody>
                    <a:bodyPr/>
                    <a:lstStyle/>
                    <a:p>
                      <a:pPr algn="r"/>
                      <a:r>
                        <a:rPr lang="en-US" sz="1200" dirty="0"/>
                        <a:t>37.5</a:t>
                      </a:r>
                    </a:p>
                  </a:txBody>
                  <a:tcPr/>
                </a:tc>
                <a:tc>
                  <a:txBody>
                    <a:bodyPr/>
                    <a:lstStyle/>
                    <a:p>
                      <a:pPr algn="r"/>
                      <a:r>
                        <a:rPr lang="en-US" sz="1200" dirty="0"/>
                        <a:t>14.5</a:t>
                      </a:r>
                    </a:p>
                  </a:txBody>
                  <a:tcPr/>
                </a:tc>
                <a:tc>
                  <a:txBody>
                    <a:bodyPr/>
                    <a:lstStyle/>
                    <a:p>
                      <a:pPr algn="r"/>
                      <a:r>
                        <a:rPr lang="en-US" sz="1200" dirty="0"/>
                        <a:t>15.4</a:t>
                      </a:r>
                    </a:p>
                  </a:txBody>
                  <a:tcPr/>
                </a:tc>
                <a:extLst>
                  <a:ext uri="{0D108BD9-81ED-4DB2-BD59-A6C34878D82A}">
                    <a16:rowId xmlns:a16="http://schemas.microsoft.com/office/drawing/2014/main" val="1902110565"/>
                  </a:ext>
                </a:extLst>
              </a:tr>
            </a:tbl>
          </a:graphicData>
        </a:graphic>
      </p:graphicFrame>
    </p:spTree>
    <p:extLst>
      <p:ext uri="{BB962C8B-B14F-4D97-AF65-F5344CB8AC3E}">
        <p14:creationId xmlns:p14="http://schemas.microsoft.com/office/powerpoint/2010/main" val="32251822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9D717-AF50-7BC2-86DE-0D1A99A118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2CB5DA-39D7-F31E-B1FF-BC55647B1449}"/>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Optimal portfolio selection</a:t>
            </a:r>
          </a:p>
        </p:txBody>
      </p:sp>
      <p:sp>
        <p:nvSpPr>
          <p:cNvPr id="4" name="Slide Number Placeholder 3">
            <a:extLst>
              <a:ext uri="{FF2B5EF4-FFF2-40B4-BE49-F238E27FC236}">
                <a16:creationId xmlns:a16="http://schemas.microsoft.com/office/drawing/2014/main" id="{8496C019-593E-E48F-20B4-0FAF2E351458}"/>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32</a:t>
            </a:fld>
            <a:endParaRPr lang="en-US"/>
          </a:p>
        </p:txBody>
      </p:sp>
      <p:sp>
        <p:nvSpPr>
          <p:cNvPr id="6" name="Content Placeholder 2">
            <a:extLst>
              <a:ext uri="{FF2B5EF4-FFF2-40B4-BE49-F238E27FC236}">
                <a16:creationId xmlns:a16="http://schemas.microsoft.com/office/drawing/2014/main" id="{75072154-64E0-1EBA-CA89-55F052AD3418}"/>
              </a:ext>
            </a:extLst>
          </p:cNvPr>
          <p:cNvSpPr>
            <a:spLocks noGrp="1"/>
          </p:cNvSpPr>
          <p:nvPr>
            <p:ph sz="half" idx="1"/>
          </p:nvPr>
        </p:nvSpPr>
        <p:spPr>
          <a:xfrm>
            <a:off x="1920159" y="1990757"/>
            <a:ext cx="8713594" cy="708746"/>
          </a:xfrm>
        </p:spPr>
        <p:txBody>
          <a:bodyPr vert="horz" lIns="91440" tIns="45720" rIns="91440" bIns="45720" rtlCol="0" anchor="ctr">
            <a:noAutofit/>
          </a:bodyPr>
          <a:lstStyle/>
          <a:p>
            <a:pPr marL="0" indent="0">
              <a:buNone/>
            </a:pPr>
            <a:r>
              <a:rPr lang="en-US" dirty="0"/>
              <a:t>Each dot shows the expected return and standard deviation of the stocks described in the previous table. The efficient portfolios are denoted with labels A, B, and T.</a:t>
            </a:r>
          </a:p>
        </p:txBody>
      </p:sp>
      <p:pic>
        <p:nvPicPr>
          <p:cNvPr id="3" name="Picture 2" descr="An efficient frontier graph shows expected return versus standard deviation for various stocks.">
            <a:extLst>
              <a:ext uri="{FF2B5EF4-FFF2-40B4-BE49-F238E27FC236}">
                <a16:creationId xmlns:a16="http://schemas.microsoft.com/office/drawing/2014/main" id="{4A088E3F-AF1A-D232-AF9D-BFA4F001B2F8}"/>
              </a:ext>
            </a:extLst>
          </p:cNvPr>
          <p:cNvPicPr>
            <a:picLocks noChangeAspect="1"/>
          </p:cNvPicPr>
          <p:nvPr/>
        </p:nvPicPr>
        <p:blipFill>
          <a:blip r:embed="rId3"/>
          <a:stretch>
            <a:fillRect/>
          </a:stretch>
        </p:blipFill>
        <p:spPr>
          <a:xfrm>
            <a:off x="3370823" y="2820556"/>
            <a:ext cx="5450353" cy="3945369"/>
          </a:xfrm>
          <a:prstGeom prst="rect">
            <a:avLst/>
          </a:prstGeom>
        </p:spPr>
      </p:pic>
    </p:spTree>
    <p:extLst>
      <p:ext uri="{BB962C8B-B14F-4D97-AF65-F5344CB8AC3E}">
        <p14:creationId xmlns:p14="http://schemas.microsoft.com/office/powerpoint/2010/main" val="28313904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A272D09-0C68-F374-024D-9E70494FA8A1}"/>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2928117C-9446-4E7F-AE62-95E0F6DB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13" name="Rectangle 12">
            <a:extLst>
              <a:ext uri="{FF2B5EF4-FFF2-40B4-BE49-F238E27FC236}">
                <a16:creationId xmlns:a16="http://schemas.microsoft.com/office/drawing/2014/main" id="{84D30AFB-4D71-48B0-AA00-28EE92363A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15" name="Rectangle 14">
            <a:extLst>
              <a:ext uri="{FF2B5EF4-FFF2-40B4-BE49-F238E27FC236}">
                <a16:creationId xmlns:a16="http://schemas.microsoft.com/office/drawing/2014/main" id="{96A0B76F-8010-4C62-B4B6-C5FC438C0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17" name="Rectangle 16">
            <a:extLst>
              <a:ext uri="{FF2B5EF4-FFF2-40B4-BE49-F238E27FC236}">
                <a16:creationId xmlns:a16="http://schemas.microsoft.com/office/drawing/2014/main" id="{B36BEBD5-A373-4C8C-8C06-CD8007E22F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2" name="Title 1">
            <a:extLst>
              <a:ext uri="{FF2B5EF4-FFF2-40B4-BE49-F238E27FC236}">
                <a16:creationId xmlns:a16="http://schemas.microsoft.com/office/drawing/2014/main" id="{CC5CF546-0513-5F35-C7A9-FCAD50389772}"/>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Optimal portfolio selection</a:t>
            </a:r>
          </a:p>
        </p:txBody>
      </p:sp>
      <p:sp>
        <p:nvSpPr>
          <p:cNvPr id="19" name="Rectangle 18">
            <a:extLst>
              <a:ext uri="{FF2B5EF4-FFF2-40B4-BE49-F238E27FC236}">
                <a16:creationId xmlns:a16="http://schemas.microsoft.com/office/drawing/2014/main" id="{FF48D04A-B18A-4669-86FA-1F7C104C4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n efficient frontier graph showing how lending or borrowing expands investment options.">
            <a:extLst>
              <a:ext uri="{FF2B5EF4-FFF2-40B4-BE49-F238E27FC236}">
                <a16:creationId xmlns:a16="http://schemas.microsoft.com/office/drawing/2014/main" id="{6D8AAB64-6540-0026-44B0-092B9B0AAEC1}"/>
              </a:ext>
            </a:extLst>
          </p:cNvPr>
          <p:cNvPicPr>
            <a:picLocks noChangeAspect="1"/>
          </p:cNvPicPr>
          <p:nvPr/>
        </p:nvPicPr>
        <p:blipFill>
          <a:blip r:embed="rId3"/>
          <a:srcRect r="-3" b="8932"/>
          <a:stretch>
            <a:fillRect/>
          </a:stretch>
        </p:blipFill>
        <p:spPr>
          <a:xfrm>
            <a:off x="657225" y="2361056"/>
            <a:ext cx="4962525" cy="3649219"/>
          </a:xfrm>
          <a:prstGeom prst="rect">
            <a:avLst/>
          </a:prstGeom>
        </p:spPr>
      </p:pic>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284F53D9-1F22-950E-8E6C-DEC99481B9D4}"/>
                  </a:ext>
                </a:extLst>
              </p:cNvPr>
              <p:cNvSpPr>
                <a:spLocks noGrp="1"/>
              </p:cNvSpPr>
              <p:nvPr>
                <p:ph sz="half" idx="1"/>
              </p:nvPr>
            </p:nvSpPr>
            <p:spPr>
              <a:xfrm>
                <a:off x="6335805" y="2180496"/>
                <a:ext cx="5275001" cy="4045683"/>
              </a:xfrm>
            </p:spPr>
            <p:txBody>
              <a:bodyPr vert="horz" lIns="91440" tIns="45720" rIns="91440" bIns="45720" rtlCol="0" anchor="ctr">
                <a:normAutofit/>
              </a:bodyPr>
              <a:lstStyle/>
              <a:p>
                <a:r>
                  <a:rPr lang="en-US" dirty="0"/>
                  <a:t>Lending and borrowing extend the range of investment possibilities. </a:t>
                </a:r>
              </a:p>
              <a:p>
                <a:r>
                  <a:rPr lang="en-US" dirty="0"/>
                  <a:t>The capital allocation line illustrates the full range of risk and return combinations available to an investor by blending the risky portfolio A with risk-free Treasury bills.</a:t>
                </a:r>
              </a:p>
              <a:p>
                <a14:m>
                  <m:oMath xmlns:m="http://schemas.openxmlformats.org/officeDocument/2006/math">
                    <m:sSub>
                      <m:sSubPr>
                        <m:ctrlPr>
                          <a:rPr lang="en-US" i="1" dirty="0" smtClean="0">
                            <a:latin typeface="Cambria Math" panose="02040503050406030204" pitchFamily="18" charset="0"/>
                          </a:rPr>
                        </m:ctrlPr>
                      </m:sSubPr>
                      <m:e>
                        <m:r>
                          <a:rPr lang="en-US" i="1" dirty="0" err="1" smtClean="0">
                            <a:latin typeface="Cambria Math" panose="02040503050406030204" pitchFamily="18" charset="0"/>
                          </a:rPr>
                          <m:t>𝐶</m:t>
                        </m:r>
                      </m:e>
                      <m:sub>
                        <m:r>
                          <m:rPr>
                            <m:sty m:val="p"/>
                          </m:rPr>
                          <a:rPr lang="en-US" b="0" i="1" dirty="0" smtClean="0">
                            <a:latin typeface="Cambria Math" panose="02040503050406030204" pitchFamily="18" charset="0"/>
                          </a:rPr>
                          <m:t>A</m:t>
                        </m:r>
                      </m:sub>
                    </m:sSub>
                  </m:oMath>
                </a14:m>
                <a:r>
                  <a:rPr lang="en-US" dirty="0"/>
                  <a:t>: “chicken” portfolio; </a:t>
                </a:r>
                <a14:m>
                  <m:oMath xmlns:m="http://schemas.openxmlformats.org/officeDocument/2006/math">
                    <m:sSub>
                      <m:sSubPr>
                        <m:ctrlPr>
                          <a:rPr lang="en-US" i="1" dirty="0" smtClean="0">
                            <a:latin typeface="Cambria Math" panose="02040503050406030204" pitchFamily="18" charset="0"/>
                          </a:rPr>
                        </m:ctrlPr>
                      </m:sSubPr>
                      <m:e>
                        <m:r>
                          <a:rPr lang="en-US" i="1" dirty="0" err="1" smtClean="0">
                            <a:latin typeface="Cambria Math" panose="02040503050406030204" pitchFamily="18" charset="0"/>
                          </a:rPr>
                          <m:t>𝐿</m:t>
                        </m:r>
                      </m:e>
                      <m:sub>
                        <m:r>
                          <m:rPr>
                            <m:sty m:val="p"/>
                          </m:rPr>
                          <a:rPr lang="en-US" b="0" i="1" dirty="0" smtClean="0">
                            <a:latin typeface="Cambria Math" panose="02040503050406030204" pitchFamily="18" charset="0"/>
                          </a:rPr>
                          <m:t>A</m:t>
                        </m:r>
                      </m:sub>
                    </m:sSub>
                  </m:oMath>
                </a14:m>
                <a:r>
                  <a:rPr lang="en-US" dirty="0"/>
                  <a:t>: “lion” portfolio.</a:t>
                </a:r>
              </a:p>
              <a:p>
                <a:r>
                  <a:rPr lang="en-US" dirty="0"/>
                  <a:t>Note that the chicken portfolio involves lending at the risk-free rate (i.e., holding a long T-bills position), while the “lion” portfolio involves borrowing at the </a:t>
                </a:r>
                <a:r>
                  <a:rPr lang="en-US" dirty="0" err="1"/>
                  <a:t>the</a:t>
                </a:r>
                <a:r>
                  <a:rPr lang="en-US" dirty="0"/>
                  <a:t> risk-free rate (i.e., holding a short T-bills position)</a:t>
                </a:r>
              </a:p>
            </p:txBody>
          </p:sp>
        </mc:Choice>
        <mc:Fallback xmlns="">
          <p:sp>
            <p:nvSpPr>
              <p:cNvPr id="6" name="Content Placeholder 2">
                <a:extLst>
                  <a:ext uri="{FF2B5EF4-FFF2-40B4-BE49-F238E27FC236}">
                    <a16:creationId xmlns:a16="http://schemas.microsoft.com/office/drawing/2014/main" id="{284F53D9-1F22-950E-8E6C-DEC99481B9D4}"/>
                  </a:ext>
                </a:extLst>
              </p:cNvPr>
              <p:cNvSpPr>
                <a:spLocks noGrp="1" noRot="1" noChangeAspect="1" noMove="1" noResize="1" noEditPoints="1" noAdjustHandles="1" noChangeArrowheads="1" noChangeShapeType="1" noTextEdit="1"/>
              </p:cNvSpPr>
              <p:nvPr>
                <p:ph sz="half" idx="1"/>
              </p:nvPr>
            </p:nvSpPr>
            <p:spPr>
              <a:xfrm>
                <a:off x="6335805" y="2180496"/>
                <a:ext cx="5275001" cy="4045683"/>
              </a:xfrm>
              <a:blipFill>
                <a:blip r:embed="rId4"/>
                <a:stretch>
                  <a:fillRect l="-462" r="-115"/>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F164A43D-913E-6153-5FE0-7C4F8B1B7D58}"/>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33</a:t>
            </a:fld>
            <a:endParaRPr lang="en-US"/>
          </a:p>
        </p:txBody>
      </p:sp>
    </p:spTree>
    <p:extLst>
      <p:ext uri="{BB962C8B-B14F-4D97-AF65-F5344CB8AC3E}">
        <p14:creationId xmlns:p14="http://schemas.microsoft.com/office/powerpoint/2010/main" val="26311962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9B76D-B7D6-2A32-8BE0-02440CC87F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D88DEF-693A-1D4F-8C1E-9404386422DE}"/>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Optimal Portfolio selection</a:t>
            </a:r>
          </a:p>
        </p:txBody>
      </p:sp>
      <p:sp>
        <p:nvSpPr>
          <p:cNvPr id="4" name="Slide Number Placeholder 3">
            <a:extLst>
              <a:ext uri="{FF2B5EF4-FFF2-40B4-BE49-F238E27FC236}">
                <a16:creationId xmlns:a16="http://schemas.microsoft.com/office/drawing/2014/main" id="{630AE261-297B-4E23-3934-B06B6271B41A}"/>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34</a:t>
            </a:fld>
            <a:endParaRPr lang="en-US"/>
          </a:p>
        </p:txBody>
      </p:sp>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97C7C60E-DB94-9DD8-B6C7-A2D4B522558B}"/>
                  </a:ext>
                </a:extLst>
              </p:cNvPr>
              <p:cNvSpPr>
                <a:spLocks noGrp="1"/>
              </p:cNvSpPr>
              <p:nvPr>
                <p:ph sz="half" idx="1"/>
              </p:nvPr>
            </p:nvSpPr>
            <p:spPr>
              <a:xfrm>
                <a:off x="414995" y="2172984"/>
                <a:ext cx="11362010" cy="1659277"/>
              </a:xfrm>
            </p:spPr>
            <p:txBody>
              <a:bodyPr vert="horz" lIns="91440" tIns="45720" rIns="91440" bIns="45720" rtlCol="0" anchor="ctr">
                <a:noAutofit/>
              </a:bodyPr>
              <a:lstStyle/>
              <a:p>
                <a:r>
                  <a:rPr lang="en-US" sz="2000" dirty="0"/>
                  <a:t>By moving money from Treasury bills into the risky portfolio, the investor increases his/her risk, but also his/her expected return. </a:t>
                </a:r>
              </a:p>
              <a:p>
                <a:r>
                  <a:rPr lang="en-US" sz="2000" dirty="0"/>
                  <a:t>The Sharpe ratio shows how much the investor’s expected return rises when his/her risk (</a:t>
                </a:r>
                <a14:m>
                  <m:oMath xmlns:m="http://schemas.openxmlformats.org/officeDocument/2006/math">
                    <m:r>
                      <a:rPr lang="en-US" sz="2000" i="1" dirty="0" smtClean="0">
                        <a:latin typeface="Cambria Math" panose="02040503050406030204" pitchFamily="18" charset="0"/>
                      </a:rPr>
                      <m:t>𝜎</m:t>
                    </m:r>
                  </m:oMath>
                </a14:m>
                <a:r>
                  <a:rPr lang="en-US" sz="2000" dirty="0"/>
                  <a:t>) goes up by 1 %. When the risky portfolio is A, the Sharpe ratio is given by the slope of the capital allocation line through A:</a:t>
                </a:r>
              </a:p>
            </p:txBody>
          </p:sp>
        </mc:Choice>
        <mc:Fallback xmlns="">
          <p:sp>
            <p:nvSpPr>
              <p:cNvPr id="6" name="Content Placeholder 2">
                <a:extLst>
                  <a:ext uri="{FF2B5EF4-FFF2-40B4-BE49-F238E27FC236}">
                    <a16:creationId xmlns:a16="http://schemas.microsoft.com/office/drawing/2014/main" id="{97C7C60E-DB94-9DD8-B6C7-A2D4B522558B}"/>
                  </a:ext>
                </a:extLst>
              </p:cNvPr>
              <p:cNvSpPr>
                <a:spLocks noGrp="1" noRot="1" noChangeAspect="1" noMove="1" noResize="1" noEditPoints="1" noAdjustHandles="1" noChangeArrowheads="1" noChangeShapeType="1" noTextEdit="1"/>
              </p:cNvSpPr>
              <p:nvPr>
                <p:ph sz="half" idx="1"/>
              </p:nvPr>
            </p:nvSpPr>
            <p:spPr>
              <a:xfrm>
                <a:off x="414995" y="2172984"/>
                <a:ext cx="11362010" cy="1659277"/>
              </a:xfrm>
              <a:blipFill>
                <a:blip r:embed="rId3"/>
                <a:stretch>
                  <a:fillRect l="-268" t="-4762" b="-9524"/>
                </a:stretch>
              </a:blipFill>
            </p:spPr>
            <p:txBody>
              <a:bodyPr/>
              <a:lstStyle/>
              <a:p>
                <a:r>
                  <a:rPr lang="en-SG">
                    <a:noFill/>
                  </a:rPr>
                  <a:t> </a:t>
                </a:r>
              </a:p>
            </p:txBody>
          </p:sp>
        </mc:Fallback>
      </mc:AlternateContent>
      <p:pic>
        <p:nvPicPr>
          <p:cNvPr id="5" name="Picture 4">
            <a:extLst>
              <a:ext uri="{FF2B5EF4-FFF2-40B4-BE49-F238E27FC236}">
                <a16:creationId xmlns:a16="http://schemas.microsoft.com/office/drawing/2014/main" id="{F423CCEC-98F0-BE12-25B8-12094541F0A7}"/>
              </a:ext>
            </a:extLst>
          </p:cNvPr>
          <p:cNvPicPr>
            <a:picLocks noChangeAspect="1"/>
          </p:cNvPicPr>
          <p:nvPr/>
        </p:nvPicPr>
        <p:blipFill>
          <a:blip r:embed="rId4"/>
          <a:stretch>
            <a:fillRect/>
          </a:stretch>
        </p:blipFill>
        <p:spPr>
          <a:xfrm>
            <a:off x="3273909" y="4289289"/>
            <a:ext cx="5836144" cy="954761"/>
          </a:xfrm>
          <a:prstGeom prst="rect">
            <a:avLst/>
          </a:prstGeom>
        </p:spPr>
      </p:pic>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B15560AF-7024-6B47-B075-8BFB65737DF8}"/>
                  </a:ext>
                </a:extLst>
              </p:cNvPr>
              <p:cNvSpPr txBox="1">
                <a:spLocks/>
              </p:cNvSpPr>
              <p:nvPr/>
            </p:nvSpPr>
            <p:spPr>
              <a:xfrm>
                <a:off x="351638" y="4976117"/>
                <a:ext cx="11362010" cy="1659277"/>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sz="2000" dirty="0"/>
                  <a:t>Where </a:t>
                </a:r>
                <a14:m>
                  <m:oMath xmlns:m="http://schemas.openxmlformats.org/officeDocument/2006/math">
                    <m:sSub>
                      <m:sSubPr>
                        <m:ctrlPr>
                          <a:rPr lang="en-US" sz="2000" i="1" dirty="0" smtClean="0">
                            <a:latin typeface="Cambria Math" panose="02040503050406030204" pitchFamily="18" charset="0"/>
                          </a:rPr>
                        </m:ctrlPr>
                      </m:sSubPr>
                      <m:e>
                        <m:r>
                          <a:rPr lang="en-US" sz="2000" i="1" dirty="0" err="1" smtClean="0">
                            <a:latin typeface="Cambria Math" panose="02040503050406030204" pitchFamily="18" charset="0"/>
                          </a:rPr>
                          <m:t>𝑟</m:t>
                        </m:r>
                      </m:e>
                      <m:sub>
                        <m:r>
                          <a:rPr lang="en-US" sz="2000" i="1" dirty="0" err="1" smtClean="0">
                            <a:latin typeface="Cambria Math" panose="02040503050406030204" pitchFamily="18" charset="0"/>
                          </a:rPr>
                          <m:t>𝐴</m:t>
                        </m:r>
                      </m:sub>
                    </m:sSub>
                  </m:oMath>
                </a14:m>
                <a:r>
                  <a:rPr lang="en-US" sz="2000" dirty="0"/>
                  <a:t> is the expected return on A, </a:t>
                </a:r>
                <a14:m>
                  <m:oMath xmlns:m="http://schemas.openxmlformats.org/officeDocument/2006/math">
                    <m:sSub>
                      <m:sSubPr>
                        <m:ctrlPr>
                          <a:rPr lang="en-US" sz="2000" i="1" dirty="0" smtClean="0">
                            <a:latin typeface="Cambria Math" panose="02040503050406030204" pitchFamily="18" charset="0"/>
                          </a:rPr>
                        </m:ctrlPr>
                      </m:sSubPr>
                      <m:e>
                        <m:r>
                          <a:rPr lang="en-US" sz="2000" i="1" dirty="0" err="1" smtClean="0">
                            <a:latin typeface="Cambria Math" panose="02040503050406030204" pitchFamily="18" charset="0"/>
                          </a:rPr>
                          <m:t>𝑟</m:t>
                        </m:r>
                      </m:e>
                      <m:sub>
                        <m:r>
                          <a:rPr lang="en-US" sz="2000" i="1" dirty="0" err="1" smtClean="0">
                            <a:latin typeface="Cambria Math" panose="02040503050406030204" pitchFamily="18" charset="0"/>
                          </a:rPr>
                          <m:t>𝑓</m:t>
                        </m:r>
                      </m:sub>
                    </m:sSub>
                  </m:oMath>
                </a14:m>
                <a:r>
                  <a:rPr lang="en-US" sz="2000" dirty="0"/>
                  <a:t> is the risk-free rate and </a:t>
                </a:r>
                <a14:m>
                  <m:oMath xmlns:m="http://schemas.openxmlformats.org/officeDocument/2006/math">
                    <m:sSub>
                      <m:sSubPr>
                        <m:ctrlPr>
                          <a:rPr lang="en-US" sz="2000" i="1" dirty="0" smtClean="0">
                            <a:latin typeface="Cambria Math" panose="02040503050406030204" pitchFamily="18" charset="0"/>
                          </a:rPr>
                        </m:ctrlPr>
                      </m:sSubPr>
                      <m:e>
                        <m:r>
                          <a:rPr lang="en-US" sz="2000" i="1" dirty="0" smtClean="0">
                            <a:latin typeface="Cambria Math" panose="02040503050406030204" pitchFamily="18" charset="0"/>
                          </a:rPr>
                          <m:t>𝜎</m:t>
                        </m:r>
                      </m:e>
                      <m:sub>
                        <m:r>
                          <a:rPr lang="en-US" sz="2000" i="1" dirty="0" err="1" smtClean="0">
                            <a:latin typeface="Cambria Math" panose="02040503050406030204" pitchFamily="18" charset="0"/>
                          </a:rPr>
                          <m:t>𝐴</m:t>
                        </m:r>
                      </m:sub>
                    </m:sSub>
                  </m:oMath>
                </a14:m>
                <a:r>
                  <a:rPr lang="en-US" sz="2000" dirty="0"/>
                  <a:t> is the SD of A. </a:t>
                </a:r>
              </a:p>
              <a:p>
                <a:r>
                  <a:rPr lang="en-US" sz="2000" dirty="0"/>
                  <a:t>Investors aim to </a:t>
                </a:r>
                <a:r>
                  <a:rPr lang="en-US" sz="2000" b="1" dirty="0"/>
                  <a:t>maximize the Sharpe ratio </a:t>
                </a:r>
                <a:r>
                  <a:rPr lang="en-US" sz="2000" dirty="0"/>
                  <a:t>to secure the greatest possible excess return for every unit of risk they take.</a:t>
                </a:r>
              </a:p>
            </p:txBody>
          </p:sp>
        </mc:Choice>
        <mc:Fallback xmlns="">
          <p:sp>
            <p:nvSpPr>
              <p:cNvPr id="7" name="Content Placeholder 2">
                <a:extLst>
                  <a:ext uri="{FF2B5EF4-FFF2-40B4-BE49-F238E27FC236}">
                    <a16:creationId xmlns:a16="http://schemas.microsoft.com/office/drawing/2014/main" id="{B15560AF-7024-6B47-B075-8BFB65737DF8}"/>
                  </a:ext>
                </a:extLst>
              </p:cNvPr>
              <p:cNvSpPr txBox="1">
                <a:spLocks noRot="1" noChangeAspect="1" noMove="1" noResize="1" noEditPoints="1" noAdjustHandles="1" noChangeArrowheads="1" noChangeShapeType="1" noTextEdit="1"/>
              </p:cNvSpPr>
              <p:nvPr/>
            </p:nvSpPr>
            <p:spPr>
              <a:xfrm>
                <a:off x="351638" y="4976117"/>
                <a:ext cx="11362010" cy="1659277"/>
              </a:xfrm>
              <a:prstGeom prst="rect">
                <a:avLst/>
              </a:prstGeom>
              <a:blipFill>
                <a:blip r:embed="rId5"/>
                <a:stretch>
                  <a:fillRect l="-590"/>
                </a:stretch>
              </a:blipFill>
            </p:spPr>
            <p:txBody>
              <a:bodyPr/>
              <a:lstStyle/>
              <a:p>
                <a:r>
                  <a:rPr lang="en-SG">
                    <a:noFill/>
                  </a:rPr>
                  <a:t> </a:t>
                </a:r>
              </a:p>
            </p:txBody>
          </p:sp>
        </mc:Fallback>
      </mc:AlternateContent>
    </p:spTree>
    <p:extLst>
      <p:ext uri="{BB962C8B-B14F-4D97-AF65-F5344CB8AC3E}">
        <p14:creationId xmlns:p14="http://schemas.microsoft.com/office/powerpoint/2010/main" val="42300799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D3C293-6D04-04EC-242E-F179A99D5CCB}"/>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DB691D59-8F51-4DD8-AD41-D568D29B0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13" name="Rectangle 12">
            <a:extLst>
              <a:ext uri="{FF2B5EF4-FFF2-40B4-BE49-F238E27FC236}">
                <a16:creationId xmlns:a16="http://schemas.microsoft.com/office/drawing/2014/main" id="{204AEF18-0627-48F3-9B3D-F7E8F050B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15" name="Rectangle 14">
            <a:extLst>
              <a:ext uri="{FF2B5EF4-FFF2-40B4-BE49-F238E27FC236}">
                <a16:creationId xmlns:a16="http://schemas.microsoft.com/office/drawing/2014/main" id="{CEAEE08A-C572-438F-9753-B0D527A51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17" name="Rectangle 16">
            <a:extLst>
              <a:ext uri="{FF2B5EF4-FFF2-40B4-BE49-F238E27FC236}">
                <a16:creationId xmlns:a16="http://schemas.microsoft.com/office/drawing/2014/main" id="{993F09C6-4F57-4B05-9592-E253D8BC62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2" name="Title 1">
            <a:extLst>
              <a:ext uri="{FF2B5EF4-FFF2-40B4-BE49-F238E27FC236}">
                <a16:creationId xmlns:a16="http://schemas.microsoft.com/office/drawing/2014/main" id="{4D364337-BB4E-9595-9463-C3AB4898B203}"/>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a:solidFill>
                  <a:srgbClr val="FFFFFF"/>
                </a:solidFill>
              </a:rPr>
              <a:t>Optimal portfolio selection</a:t>
            </a:r>
          </a:p>
        </p:txBody>
      </p:sp>
      <p:sp useBgFill="1">
        <p:nvSpPr>
          <p:cNvPr id="19" name="Rectangle 18">
            <a:extLst>
              <a:ext uri="{FF2B5EF4-FFF2-40B4-BE49-F238E27FC236}">
                <a16:creationId xmlns:a16="http://schemas.microsoft.com/office/drawing/2014/main" id="{9E661D03-4DD4-45E7-A047-ED722E826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line graph of expected return versus standard deviation.">
            <a:extLst>
              <a:ext uri="{FF2B5EF4-FFF2-40B4-BE49-F238E27FC236}">
                <a16:creationId xmlns:a16="http://schemas.microsoft.com/office/drawing/2014/main" id="{19DCF614-6967-9359-87AB-BD24D79B75B6}"/>
              </a:ext>
            </a:extLst>
          </p:cNvPr>
          <p:cNvPicPr>
            <a:picLocks noChangeAspect="1"/>
          </p:cNvPicPr>
          <p:nvPr/>
        </p:nvPicPr>
        <p:blipFill>
          <a:blip r:embed="rId3"/>
          <a:stretch>
            <a:fillRect/>
          </a:stretch>
        </p:blipFill>
        <p:spPr>
          <a:xfrm>
            <a:off x="735071" y="2252775"/>
            <a:ext cx="4833523" cy="3903069"/>
          </a:xfrm>
          <a:prstGeom prst="rect">
            <a:avLst/>
          </a:prstGeom>
        </p:spPr>
      </p:pic>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F9F2FD79-5658-B607-7F94-2635D5D082D5}"/>
                  </a:ext>
                </a:extLst>
              </p:cNvPr>
              <p:cNvSpPr>
                <a:spLocks noGrp="1"/>
              </p:cNvSpPr>
              <p:nvPr>
                <p:ph sz="half" idx="1"/>
              </p:nvPr>
            </p:nvSpPr>
            <p:spPr>
              <a:xfrm>
                <a:off x="6054904" y="1925456"/>
                <a:ext cx="5750102" cy="4700426"/>
              </a:xfrm>
            </p:spPr>
            <p:txBody>
              <a:bodyPr vert="horz" lIns="91440" tIns="45720" rIns="91440" bIns="45720" rtlCol="0" anchor="ctr">
                <a:normAutofit lnSpcReduction="10000"/>
              </a:bodyPr>
              <a:lstStyle/>
              <a:p>
                <a:r>
                  <a:rPr lang="en-US" dirty="0"/>
                  <a:t>Could we do better than the previous slide? Absolutely. We don’t need to restrict ourselves to combining Treasury bills with portfolio A—we can combine Treasury bills with </a:t>
                </a:r>
                <a:r>
                  <a:rPr lang="en-US" b="1" dirty="0"/>
                  <a:t>any</a:t>
                </a:r>
                <a:r>
                  <a:rPr lang="en-US" dirty="0"/>
                  <a:t> risky portfolio.</a:t>
                </a:r>
              </a:p>
              <a:p>
                <a:r>
                  <a:rPr lang="en-US" dirty="0"/>
                  <a:t>Moving from Portfolio </a:t>
                </a:r>
                <a14:m>
                  <m:oMath xmlns:m="http://schemas.openxmlformats.org/officeDocument/2006/math">
                    <m:r>
                      <a:rPr lang="en-US" i="1" dirty="0" smtClean="0">
                        <a:latin typeface="Cambria Math" panose="02040503050406030204" pitchFamily="18" charset="0"/>
                      </a:rPr>
                      <m:t>𝐴</m:t>
                    </m:r>
                  </m:oMath>
                </a14:m>
                <a:r>
                  <a:rPr lang="en-US" dirty="0"/>
                  <a:t> to a better Portfolio </a:t>
                </a:r>
                <a14:m>
                  <m:oMath xmlns:m="http://schemas.openxmlformats.org/officeDocument/2006/math">
                    <m:r>
                      <a:rPr lang="en-US" i="1" dirty="0" smtClean="0">
                        <a:latin typeface="Cambria Math" panose="02040503050406030204" pitchFamily="18" charset="0"/>
                      </a:rPr>
                      <m:t>𝐵</m:t>
                    </m:r>
                  </m:oMath>
                </a14:m>
                <a:r>
                  <a:rPr lang="en-US" dirty="0"/>
                  <a:t> rotates the capital allocation line counter-clockwise, steepening its slope and thereby </a:t>
                </a:r>
                <a:r>
                  <a:rPr lang="en-US" b="1" dirty="0"/>
                  <a:t>increasing the Sharpe ratio</a:t>
                </a:r>
                <a:r>
                  <a:rPr lang="en-US" dirty="0"/>
                  <a:t>.</a:t>
                </a:r>
              </a:p>
              <a:p>
                <a:r>
                  <a:rPr lang="en-US" dirty="0"/>
                  <a:t>To maximize this benefit, we continue rotating the line until it is </a:t>
                </a:r>
                <a:r>
                  <a:rPr lang="en-US" b="1" dirty="0"/>
                  <a:t>tangent to the efficient curve at Portfolio </a:t>
                </a:r>
                <a14:m>
                  <m:oMath xmlns:m="http://schemas.openxmlformats.org/officeDocument/2006/math">
                    <m:r>
                      <a:rPr lang="en-US" b="1" i="1" dirty="0" smtClean="0">
                        <a:latin typeface="Cambria Math" panose="02040503050406030204" pitchFamily="18" charset="0"/>
                      </a:rPr>
                      <m:t>𝑻</m:t>
                    </m:r>
                  </m:oMath>
                </a14:m>
                <a:r>
                  <a:rPr lang="en-US" dirty="0"/>
                  <a:t>, which offers the highest possible risk premium per unit of standard deviation.</a:t>
                </a:r>
              </a:p>
              <a:p>
                <a:r>
                  <a:rPr lang="en-US" dirty="0"/>
                  <a:t>This tangency line becomes the new efficient frontier, implying that </a:t>
                </a:r>
                <a:r>
                  <a:rPr lang="en-US" b="1" dirty="0"/>
                  <a:t>all rational investors will hold the same Tangency Portfolio </a:t>
                </a:r>
                <a14:m>
                  <m:oMath xmlns:m="http://schemas.openxmlformats.org/officeDocument/2006/math">
                    <m:r>
                      <a:rPr lang="en-US" b="1" i="1" dirty="0" smtClean="0">
                        <a:latin typeface="Cambria Math" panose="02040503050406030204" pitchFamily="18" charset="0"/>
                      </a:rPr>
                      <m:t>𝑻</m:t>
                    </m:r>
                  </m:oMath>
                </a14:m>
                <a:r>
                  <a:rPr lang="en-US" dirty="0"/>
                  <a:t> and adjust for their individual risk preferences simply by borrowing or lending.</a:t>
                </a:r>
              </a:p>
            </p:txBody>
          </p:sp>
        </mc:Choice>
        <mc:Fallback xmlns="">
          <p:sp>
            <p:nvSpPr>
              <p:cNvPr id="6" name="Content Placeholder 2">
                <a:extLst>
                  <a:ext uri="{FF2B5EF4-FFF2-40B4-BE49-F238E27FC236}">
                    <a16:creationId xmlns:a16="http://schemas.microsoft.com/office/drawing/2014/main" id="{F9F2FD79-5658-B607-7F94-2635D5D082D5}"/>
                  </a:ext>
                </a:extLst>
              </p:cNvPr>
              <p:cNvSpPr>
                <a:spLocks noGrp="1" noRot="1" noChangeAspect="1" noMove="1" noResize="1" noEditPoints="1" noAdjustHandles="1" noChangeArrowheads="1" noChangeShapeType="1" noTextEdit="1"/>
              </p:cNvSpPr>
              <p:nvPr>
                <p:ph sz="half" idx="1"/>
              </p:nvPr>
            </p:nvSpPr>
            <p:spPr>
              <a:xfrm>
                <a:off x="6054904" y="1925456"/>
                <a:ext cx="5750102" cy="4700426"/>
              </a:xfrm>
              <a:blipFill>
                <a:blip r:embed="rId4"/>
                <a:stretch>
                  <a:fillRect l="-424" r="-1377"/>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022ABE6B-0781-6E3F-43A4-AA19E3B6E26D}"/>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defTabSz="914400">
              <a:spcAft>
                <a:spcPts val="600"/>
              </a:spcAft>
            </a:pPr>
            <a:fld id="{7128DA7F-F6FE-453F-B8BB-1900E7257DA6}" type="slidenum">
              <a:rPr lang="en-US" smtClean="0"/>
              <a:pPr defTabSz="914400">
                <a:spcAft>
                  <a:spcPts val="600"/>
                </a:spcAft>
              </a:pPr>
              <a:t>35</a:t>
            </a:fld>
            <a:endParaRPr lang="en-US"/>
          </a:p>
        </p:txBody>
      </p:sp>
    </p:spTree>
    <p:extLst>
      <p:ext uri="{BB962C8B-B14F-4D97-AF65-F5344CB8AC3E}">
        <p14:creationId xmlns:p14="http://schemas.microsoft.com/office/powerpoint/2010/main" val="38034268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A7E1C-ECE8-FAE4-1D0E-D9ADE08607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320332-97D2-1F2D-5EE7-8C6D4274044C}"/>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Optimal Portfolio selection</a:t>
            </a:r>
          </a:p>
        </p:txBody>
      </p:sp>
      <p:sp>
        <p:nvSpPr>
          <p:cNvPr id="4" name="Slide Number Placeholder 3">
            <a:extLst>
              <a:ext uri="{FF2B5EF4-FFF2-40B4-BE49-F238E27FC236}">
                <a16:creationId xmlns:a16="http://schemas.microsoft.com/office/drawing/2014/main" id="{89C6435D-74C5-6DB1-3A36-1A1952FFA19C}"/>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36</a:t>
            </a:fld>
            <a:endParaRPr lang="en-US"/>
          </a:p>
        </p:txBody>
      </p:sp>
      <p:sp>
        <p:nvSpPr>
          <p:cNvPr id="6" name="Content Placeholder 2">
            <a:extLst>
              <a:ext uri="{FF2B5EF4-FFF2-40B4-BE49-F238E27FC236}">
                <a16:creationId xmlns:a16="http://schemas.microsoft.com/office/drawing/2014/main" id="{CCD19D46-6E9B-6E4C-13D4-8E9E7D325FDC}"/>
              </a:ext>
            </a:extLst>
          </p:cNvPr>
          <p:cNvSpPr>
            <a:spLocks noGrp="1"/>
          </p:cNvSpPr>
          <p:nvPr>
            <p:ph sz="half" idx="1"/>
          </p:nvPr>
        </p:nvSpPr>
        <p:spPr>
          <a:xfrm>
            <a:off x="414995" y="3092521"/>
            <a:ext cx="11362010" cy="1659277"/>
          </a:xfrm>
        </p:spPr>
        <p:txBody>
          <a:bodyPr vert="horz" lIns="91440" tIns="45720" rIns="91440" bIns="45720" rtlCol="0" anchor="ctr">
            <a:noAutofit/>
          </a:bodyPr>
          <a:lstStyle/>
          <a:p>
            <a:r>
              <a:rPr lang="en-US" sz="2400" dirty="0"/>
              <a:t>This analysis is a very powerful result. It leads to the following principle:</a:t>
            </a:r>
          </a:p>
          <a:p>
            <a:pPr lvl="1"/>
            <a:r>
              <a:rPr lang="en-US" sz="2000" dirty="0"/>
              <a:t>The Common Portfolio Principle: If all investors have the same information and form the same expectations, </a:t>
            </a:r>
            <a:r>
              <a:rPr lang="en-US" sz="2000" i="1" dirty="0"/>
              <a:t>all should hold the same portfolio of stocks</a:t>
            </a:r>
            <a:r>
              <a:rPr lang="en-US" sz="2000" dirty="0"/>
              <a:t>.</a:t>
            </a:r>
          </a:p>
          <a:p>
            <a:r>
              <a:rPr lang="en-US" sz="2400" dirty="0"/>
              <a:t>How can all investors be willing to hold exactly the same portfolio of stocks, when they may have quite different risk appetites? </a:t>
            </a:r>
          </a:p>
          <a:p>
            <a:pPr lvl="1"/>
            <a:r>
              <a:rPr lang="en-US" sz="2000" dirty="0"/>
              <a:t>The answer is that </a:t>
            </a:r>
            <a:r>
              <a:rPr lang="en-US" sz="2000" i="1" dirty="0"/>
              <a:t>they satisfy their preferences through choosing different amounts of borrowing and lending</a:t>
            </a:r>
            <a:r>
              <a:rPr lang="en-US" sz="2000" dirty="0"/>
              <a:t>, not through choosing different stocks.</a:t>
            </a:r>
          </a:p>
        </p:txBody>
      </p:sp>
    </p:spTree>
    <p:extLst>
      <p:ext uri="{BB962C8B-B14F-4D97-AF65-F5344CB8AC3E}">
        <p14:creationId xmlns:p14="http://schemas.microsoft.com/office/powerpoint/2010/main" val="38144919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D0065-CCA1-7D2A-30D5-0CE12D09C9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B6A10A-4578-3571-A8F8-68AE0AE40D47}"/>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Optimal Portfolio selection</a:t>
            </a:r>
          </a:p>
        </p:txBody>
      </p:sp>
      <p:sp>
        <p:nvSpPr>
          <p:cNvPr id="4" name="Slide Number Placeholder 3">
            <a:extLst>
              <a:ext uri="{FF2B5EF4-FFF2-40B4-BE49-F238E27FC236}">
                <a16:creationId xmlns:a16="http://schemas.microsoft.com/office/drawing/2014/main" id="{B47503D4-6A21-6576-B9AC-E097F7C107F7}"/>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37</a:t>
            </a:fld>
            <a:endParaRPr lang="en-US"/>
          </a:p>
        </p:txBody>
      </p:sp>
      <p:sp>
        <p:nvSpPr>
          <p:cNvPr id="6" name="Content Placeholder 2">
            <a:extLst>
              <a:ext uri="{FF2B5EF4-FFF2-40B4-BE49-F238E27FC236}">
                <a16:creationId xmlns:a16="http://schemas.microsoft.com/office/drawing/2014/main" id="{2537344C-79EF-DC50-F8D3-727152702303}"/>
              </a:ext>
            </a:extLst>
          </p:cNvPr>
          <p:cNvSpPr>
            <a:spLocks noGrp="1"/>
          </p:cNvSpPr>
          <p:nvPr>
            <p:ph sz="half" idx="1"/>
          </p:nvPr>
        </p:nvSpPr>
        <p:spPr>
          <a:xfrm>
            <a:off x="414995" y="3092521"/>
            <a:ext cx="11362010" cy="1659277"/>
          </a:xfrm>
        </p:spPr>
        <p:txBody>
          <a:bodyPr vert="horz" lIns="91440" tIns="45720" rIns="91440" bIns="45720" rtlCol="0" anchor="ctr">
            <a:noAutofit/>
          </a:bodyPr>
          <a:lstStyle/>
          <a:p>
            <a:r>
              <a:rPr lang="en-US" sz="2400" dirty="0"/>
              <a:t>What is portfolio T? If all investors hold the same stocks, and all stocks are held, this means that all investors should hold the market portfolio. </a:t>
            </a:r>
          </a:p>
          <a:p>
            <a:pPr lvl="1"/>
            <a:r>
              <a:rPr lang="en-US" sz="2000" dirty="0"/>
              <a:t>The market portfolio is the portfolio of all traded stocks in the economy, where the weights correspond to the fraction of the overall market that each stock represents. For example, if Apple comprises 3% of the value of all traded stocks, then Apple will be 3% of the market portfolio.</a:t>
            </a:r>
          </a:p>
          <a:p>
            <a:r>
              <a:rPr lang="en-US" sz="2400" dirty="0"/>
              <a:t>As a result, every investor holds only two funds, a result known as the </a:t>
            </a:r>
            <a:r>
              <a:rPr lang="en-US" sz="2400" b="1" dirty="0"/>
              <a:t>two-fund separation theorem</a:t>
            </a:r>
            <a:r>
              <a:rPr lang="en-US" sz="2400" dirty="0"/>
              <a:t>: </a:t>
            </a:r>
          </a:p>
          <a:p>
            <a:pPr lvl="1"/>
            <a:r>
              <a:rPr lang="en-US" sz="2000" dirty="0"/>
              <a:t>The Two-Fund Separation Theorem: Every investor holds two investments: </a:t>
            </a:r>
            <a:r>
              <a:rPr lang="en-US" sz="2000" b="1" dirty="0"/>
              <a:t>the market portfolio T </a:t>
            </a:r>
            <a:r>
              <a:rPr lang="en-US" sz="2000" dirty="0"/>
              <a:t>and </a:t>
            </a:r>
            <a:r>
              <a:rPr lang="en-US" sz="2000" b="1" dirty="0"/>
              <a:t>the risk-free asset</a:t>
            </a:r>
            <a:r>
              <a:rPr lang="en-US" sz="2000" dirty="0"/>
              <a:t>.</a:t>
            </a:r>
          </a:p>
        </p:txBody>
      </p:sp>
    </p:spTree>
    <p:extLst>
      <p:ext uri="{BB962C8B-B14F-4D97-AF65-F5344CB8AC3E}">
        <p14:creationId xmlns:p14="http://schemas.microsoft.com/office/powerpoint/2010/main" val="23752040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A95C4-DC73-51C7-163D-50020ABDB6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0DBC1B-6D64-5BA7-8D44-23EB9D37BAEF}"/>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Optimal portfolio selection</a:t>
            </a:r>
          </a:p>
        </p:txBody>
      </p:sp>
      <p:sp>
        <p:nvSpPr>
          <p:cNvPr id="4" name="Slide Number Placeholder 3">
            <a:extLst>
              <a:ext uri="{FF2B5EF4-FFF2-40B4-BE49-F238E27FC236}">
                <a16:creationId xmlns:a16="http://schemas.microsoft.com/office/drawing/2014/main" id="{DCD50540-ACD6-55A4-037C-C6E0BC7A86CC}"/>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38</a:t>
            </a:fld>
            <a:endParaRPr lang="en-US"/>
          </a:p>
        </p:txBody>
      </p:sp>
      <p:sp>
        <p:nvSpPr>
          <p:cNvPr id="6" name="Content Placeholder 2">
            <a:extLst>
              <a:ext uri="{FF2B5EF4-FFF2-40B4-BE49-F238E27FC236}">
                <a16:creationId xmlns:a16="http://schemas.microsoft.com/office/drawing/2014/main" id="{D03298FE-A612-98E7-EB1E-1687E5B09FA3}"/>
              </a:ext>
            </a:extLst>
          </p:cNvPr>
          <p:cNvSpPr>
            <a:spLocks noGrp="1"/>
          </p:cNvSpPr>
          <p:nvPr>
            <p:ph sz="half" idx="1"/>
          </p:nvPr>
        </p:nvSpPr>
        <p:spPr>
          <a:xfrm>
            <a:off x="1920159" y="1990757"/>
            <a:ext cx="8713594" cy="708746"/>
          </a:xfrm>
        </p:spPr>
        <p:txBody>
          <a:bodyPr vert="horz" lIns="91440" tIns="45720" rIns="91440" bIns="45720" rtlCol="0" anchor="ctr">
            <a:noAutofit/>
          </a:bodyPr>
          <a:lstStyle/>
          <a:p>
            <a:pPr marL="0" indent="0">
              <a:buNone/>
            </a:pPr>
            <a:r>
              <a:rPr lang="en-US" dirty="0"/>
              <a:t>The two fund separation theorem and the efficient frontier. All investors hold a combination of the risk free asset and portfolio T.</a:t>
            </a:r>
          </a:p>
        </p:txBody>
      </p:sp>
      <p:pic>
        <p:nvPicPr>
          <p:cNvPr id="5" name="Picture 4" descr="An investment possibilities frontier graph showing how lending and borrowing expand investment options beyond the original efficient frontier.">
            <a:extLst>
              <a:ext uri="{FF2B5EF4-FFF2-40B4-BE49-F238E27FC236}">
                <a16:creationId xmlns:a16="http://schemas.microsoft.com/office/drawing/2014/main" id="{0AB4EF0F-A8A8-F9D5-D547-FFDD3E7CE70D}"/>
              </a:ext>
            </a:extLst>
          </p:cNvPr>
          <p:cNvPicPr>
            <a:picLocks noChangeAspect="1"/>
          </p:cNvPicPr>
          <p:nvPr/>
        </p:nvPicPr>
        <p:blipFill>
          <a:blip r:embed="rId3"/>
          <a:stretch>
            <a:fillRect/>
          </a:stretch>
        </p:blipFill>
        <p:spPr>
          <a:xfrm>
            <a:off x="2416462" y="2827394"/>
            <a:ext cx="7720988" cy="3755968"/>
          </a:xfrm>
          <a:prstGeom prst="rect">
            <a:avLst/>
          </a:prstGeom>
        </p:spPr>
      </p:pic>
    </p:spTree>
    <p:extLst>
      <p:ext uri="{BB962C8B-B14F-4D97-AF65-F5344CB8AC3E}">
        <p14:creationId xmlns:p14="http://schemas.microsoft.com/office/powerpoint/2010/main" val="33803318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5BDEF-8D34-E802-8F40-95A1B1B36D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70EF96-F242-AF11-01E5-0B3F9148BC4F}"/>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Optimal portfolio selection</a:t>
            </a:r>
          </a:p>
        </p:txBody>
      </p:sp>
      <p:sp>
        <p:nvSpPr>
          <p:cNvPr id="4" name="Slide Number Placeholder 3">
            <a:extLst>
              <a:ext uri="{FF2B5EF4-FFF2-40B4-BE49-F238E27FC236}">
                <a16:creationId xmlns:a16="http://schemas.microsoft.com/office/drawing/2014/main" id="{F0CB2CF1-1745-6BAF-AD5F-E599158F05AF}"/>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39</a:t>
            </a:fld>
            <a:endParaRPr lang="en-US"/>
          </a:p>
        </p:txBody>
      </p:sp>
      <p:sp>
        <p:nvSpPr>
          <p:cNvPr id="6" name="Content Placeholder 2">
            <a:extLst>
              <a:ext uri="{FF2B5EF4-FFF2-40B4-BE49-F238E27FC236}">
                <a16:creationId xmlns:a16="http://schemas.microsoft.com/office/drawing/2014/main" id="{08EF0FF9-5D45-A20E-926A-541CD388B115}"/>
              </a:ext>
            </a:extLst>
          </p:cNvPr>
          <p:cNvSpPr>
            <a:spLocks noGrp="1"/>
          </p:cNvSpPr>
          <p:nvPr>
            <p:ph sz="half" idx="1"/>
          </p:nvPr>
        </p:nvSpPr>
        <p:spPr>
          <a:xfrm>
            <a:off x="1920159" y="1990757"/>
            <a:ext cx="8713594" cy="708746"/>
          </a:xfrm>
        </p:spPr>
        <p:txBody>
          <a:bodyPr vert="horz" lIns="91440" tIns="45720" rIns="91440" bIns="45720" rtlCol="0" anchor="ctr">
            <a:noAutofit/>
          </a:bodyPr>
          <a:lstStyle/>
          <a:p>
            <a:pPr marL="0" indent="0">
              <a:buNone/>
            </a:pPr>
            <a:r>
              <a:rPr lang="en-US" dirty="0"/>
              <a:t>Real life application of leverage + “Portfolio T”: https://www.firepathlion.com/my-fire-path-2025-turning-40-from-0-to-4m-in-10-years/</a:t>
            </a:r>
          </a:p>
        </p:txBody>
      </p:sp>
      <p:pic>
        <p:nvPicPr>
          <p:cNvPr id="7" name="Picture 6">
            <a:extLst>
              <a:ext uri="{FF2B5EF4-FFF2-40B4-BE49-F238E27FC236}">
                <a16:creationId xmlns:a16="http://schemas.microsoft.com/office/drawing/2014/main" id="{E0244054-BE27-108A-E97A-24ABF0E1CE0A}"/>
              </a:ext>
            </a:extLst>
          </p:cNvPr>
          <p:cNvPicPr>
            <a:picLocks noChangeAspect="1"/>
          </p:cNvPicPr>
          <p:nvPr/>
        </p:nvPicPr>
        <p:blipFill>
          <a:blip r:embed="rId3"/>
          <a:stretch>
            <a:fillRect/>
          </a:stretch>
        </p:blipFill>
        <p:spPr>
          <a:xfrm>
            <a:off x="3038388" y="2768193"/>
            <a:ext cx="6477135" cy="3997732"/>
          </a:xfrm>
          <a:prstGeom prst="rect">
            <a:avLst/>
          </a:prstGeom>
        </p:spPr>
      </p:pic>
    </p:spTree>
    <p:extLst>
      <p:ext uri="{BB962C8B-B14F-4D97-AF65-F5344CB8AC3E}">
        <p14:creationId xmlns:p14="http://schemas.microsoft.com/office/powerpoint/2010/main" val="7674910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2E40B-F6DF-380A-902A-1FEC526AFF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84EE84-39D7-B171-0E54-D0CA785D9418}"/>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a:t>Optimal portfolio selection</a:t>
            </a:r>
            <a:endParaRPr lang="en-US" dirty="0"/>
          </a:p>
        </p:txBody>
      </p:sp>
      <p:sp>
        <p:nvSpPr>
          <p:cNvPr id="4" name="Slide Number Placeholder 3">
            <a:extLst>
              <a:ext uri="{FF2B5EF4-FFF2-40B4-BE49-F238E27FC236}">
                <a16:creationId xmlns:a16="http://schemas.microsoft.com/office/drawing/2014/main" id="{8DB84465-680C-F4E9-8E21-B6055406A887}"/>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40</a:t>
            </a:fld>
            <a:endParaRPr lang="en-US"/>
          </a:p>
        </p:txBody>
      </p:sp>
      <p:sp>
        <p:nvSpPr>
          <p:cNvPr id="6" name="Content Placeholder 2">
            <a:extLst>
              <a:ext uri="{FF2B5EF4-FFF2-40B4-BE49-F238E27FC236}">
                <a16:creationId xmlns:a16="http://schemas.microsoft.com/office/drawing/2014/main" id="{2A535A9D-9284-EC1F-6B61-243C5E58AD39}"/>
              </a:ext>
            </a:extLst>
          </p:cNvPr>
          <p:cNvSpPr>
            <a:spLocks noGrp="1"/>
          </p:cNvSpPr>
          <p:nvPr>
            <p:ph sz="half" idx="1"/>
          </p:nvPr>
        </p:nvSpPr>
        <p:spPr>
          <a:xfrm>
            <a:off x="1915022" y="2162750"/>
            <a:ext cx="8713594" cy="708746"/>
          </a:xfrm>
        </p:spPr>
        <p:txBody>
          <a:bodyPr vert="horz" lIns="91440" tIns="45720" rIns="91440" bIns="45720" rtlCol="0" anchor="ctr">
            <a:noAutofit/>
          </a:bodyPr>
          <a:lstStyle/>
          <a:p>
            <a:pPr marL="0" indent="0">
              <a:buNone/>
            </a:pPr>
            <a:r>
              <a:rPr lang="en-US" sz="1700" dirty="0"/>
              <a:t>Real life application of leverage + “Portfolio T”: </a:t>
            </a:r>
            <a:r>
              <a:rPr lang="en-US" sz="1700" dirty="0">
                <a:hlinkClick r:id="rId3"/>
              </a:rPr>
              <a:t>https://www.firepathlion.com/my-fire-path-2025-turning-40-from-0-to-4m-in-10-years/</a:t>
            </a:r>
            <a:endParaRPr lang="en-US" sz="1700" dirty="0"/>
          </a:p>
          <a:p>
            <a:pPr marL="0" indent="0">
              <a:buNone/>
            </a:pPr>
            <a:r>
              <a:rPr lang="en-US" sz="1700" dirty="0"/>
              <a:t>NB: Note that only QQQM (yellow region) is not “the market portfolio” (with caveats).</a:t>
            </a:r>
          </a:p>
        </p:txBody>
      </p:sp>
      <p:pic>
        <p:nvPicPr>
          <p:cNvPr id="5" name="Picture 4">
            <a:extLst>
              <a:ext uri="{FF2B5EF4-FFF2-40B4-BE49-F238E27FC236}">
                <a16:creationId xmlns:a16="http://schemas.microsoft.com/office/drawing/2014/main" id="{4FA9E89E-7E66-F39B-2E09-C7A4DEC5A996}"/>
              </a:ext>
            </a:extLst>
          </p:cNvPr>
          <p:cNvPicPr>
            <a:picLocks noChangeAspect="1"/>
          </p:cNvPicPr>
          <p:nvPr/>
        </p:nvPicPr>
        <p:blipFill>
          <a:blip r:embed="rId4"/>
          <a:stretch>
            <a:fillRect/>
          </a:stretch>
        </p:blipFill>
        <p:spPr>
          <a:xfrm>
            <a:off x="1415790" y="3023506"/>
            <a:ext cx="4723721" cy="3742419"/>
          </a:xfrm>
          <a:prstGeom prst="rect">
            <a:avLst/>
          </a:prstGeom>
        </p:spPr>
      </p:pic>
      <p:pic>
        <p:nvPicPr>
          <p:cNvPr id="9" name="Picture 8">
            <a:extLst>
              <a:ext uri="{FF2B5EF4-FFF2-40B4-BE49-F238E27FC236}">
                <a16:creationId xmlns:a16="http://schemas.microsoft.com/office/drawing/2014/main" id="{EC7A01CF-6D9C-D5D1-4EFF-B8CD05806E70}"/>
              </a:ext>
            </a:extLst>
          </p:cNvPr>
          <p:cNvPicPr>
            <a:picLocks noChangeAspect="1"/>
          </p:cNvPicPr>
          <p:nvPr/>
        </p:nvPicPr>
        <p:blipFill>
          <a:blip r:embed="rId5"/>
          <a:stretch>
            <a:fillRect/>
          </a:stretch>
        </p:blipFill>
        <p:spPr>
          <a:xfrm>
            <a:off x="6536755" y="3073400"/>
            <a:ext cx="4676809" cy="3529303"/>
          </a:xfrm>
          <a:prstGeom prst="rect">
            <a:avLst/>
          </a:prstGeom>
        </p:spPr>
      </p:pic>
    </p:spTree>
    <p:extLst>
      <p:ext uri="{BB962C8B-B14F-4D97-AF65-F5344CB8AC3E}">
        <p14:creationId xmlns:p14="http://schemas.microsoft.com/office/powerpoint/2010/main" val="3804428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D9F47-4680-687B-8DC0-8F52440F29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2F13A1-A7CD-232E-FAFB-7912060CDA9C}"/>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a:t>Optimal portfolio selection</a:t>
            </a:r>
            <a:endParaRPr lang="en-US" dirty="0"/>
          </a:p>
        </p:txBody>
      </p:sp>
      <p:sp>
        <p:nvSpPr>
          <p:cNvPr id="4" name="Slide Number Placeholder 3">
            <a:extLst>
              <a:ext uri="{FF2B5EF4-FFF2-40B4-BE49-F238E27FC236}">
                <a16:creationId xmlns:a16="http://schemas.microsoft.com/office/drawing/2014/main" id="{82DCB6F8-ED52-B29E-87BB-FC5F5D267DC0}"/>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41</a:t>
            </a:fld>
            <a:endParaRPr lang="en-US"/>
          </a:p>
        </p:txBody>
      </p:sp>
      <p:sp>
        <p:nvSpPr>
          <p:cNvPr id="6" name="Content Placeholder 2">
            <a:extLst>
              <a:ext uri="{FF2B5EF4-FFF2-40B4-BE49-F238E27FC236}">
                <a16:creationId xmlns:a16="http://schemas.microsoft.com/office/drawing/2014/main" id="{1B7FE757-E5A7-9D17-A6CD-A6A38F716FCF}"/>
              </a:ext>
            </a:extLst>
          </p:cNvPr>
          <p:cNvSpPr>
            <a:spLocks noGrp="1"/>
          </p:cNvSpPr>
          <p:nvPr>
            <p:ph sz="half" idx="1"/>
          </p:nvPr>
        </p:nvSpPr>
        <p:spPr>
          <a:xfrm>
            <a:off x="1935570" y="1890426"/>
            <a:ext cx="9247850" cy="708746"/>
          </a:xfrm>
        </p:spPr>
        <p:txBody>
          <a:bodyPr vert="horz" lIns="91440" tIns="45720" rIns="91440" bIns="45720" rtlCol="0" anchor="ctr">
            <a:noAutofit/>
          </a:bodyPr>
          <a:lstStyle/>
          <a:p>
            <a:pPr marL="0" indent="0" algn="ctr">
              <a:buNone/>
            </a:pPr>
            <a:r>
              <a:rPr lang="en-US" dirty="0"/>
              <a:t>“Lion” portfolios do very well in a “bullish” market (and of course, poorly in a “bearish” market).</a:t>
            </a:r>
          </a:p>
        </p:txBody>
      </p:sp>
      <p:pic>
        <p:nvPicPr>
          <p:cNvPr id="7" name="Picture 6">
            <a:extLst>
              <a:ext uri="{FF2B5EF4-FFF2-40B4-BE49-F238E27FC236}">
                <a16:creationId xmlns:a16="http://schemas.microsoft.com/office/drawing/2014/main" id="{C35C0CB5-A8C1-E893-5906-E3277C4F99C3}"/>
              </a:ext>
            </a:extLst>
          </p:cNvPr>
          <p:cNvPicPr>
            <a:picLocks noChangeAspect="1"/>
          </p:cNvPicPr>
          <p:nvPr/>
        </p:nvPicPr>
        <p:blipFill>
          <a:blip r:embed="rId3"/>
          <a:stretch>
            <a:fillRect/>
          </a:stretch>
        </p:blipFill>
        <p:spPr>
          <a:xfrm>
            <a:off x="2547705" y="2537718"/>
            <a:ext cx="7489323" cy="4166246"/>
          </a:xfrm>
          <a:prstGeom prst="rect">
            <a:avLst/>
          </a:prstGeom>
        </p:spPr>
      </p:pic>
    </p:spTree>
    <p:extLst>
      <p:ext uri="{BB962C8B-B14F-4D97-AF65-F5344CB8AC3E}">
        <p14:creationId xmlns:p14="http://schemas.microsoft.com/office/powerpoint/2010/main" val="20180295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8B77B-F14E-9340-3EB5-C80606C283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869838-FC02-E0A5-D399-961BDB2ED2A1}"/>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Should companies diversify?</a:t>
            </a:r>
          </a:p>
        </p:txBody>
      </p:sp>
      <p:sp>
        <p:nvSpPr>
          <p:cNvPr id="4" name="Slide Number Placeholder 3">
            <a:extLst>
              <a:ext uri="{FF2B5EF4-FFF2-40B4-BE49-F238E27FC236}">
                <a16:creationId xmlns:a16="http://schemas.microsoft.com/office/drawing/2014/main" id="{80979E5E-4207-4ACC-A9A6-FFE680F71047}"/>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42</a:t>
            </a:fld>
            <a:endParaRPr lang="en-US" dirty="0"/>
          </a:p>
        </p:txBody>
      </p:sp>
      <p:sp>
        <p:nvSpPr>
          <p:cNvPr id="10" name="Content Placeholder 2">
            <a:extLst>
              <a:ext uri="{FF2B5EF4-FFF2-40B4-BE49-F238E27FC236}">
                <a16:creationId xmlns:a16="http://schemas.microsoft.com/office/drawing/2014/main" id="{8AEBB52F-F478-3582-56AF-514113D9B6BA}"/>
              </a:ext>
            </a:extLst>
          </p:cNvPr>
          <p:cNvSpPr>
            <a:spLocks noGrp="1"/>
          </p:cNvSpPr>
          <p:nvPr>
            <p:ph sz="half" idx="1"/>
          </p:nvPr>
        </p:nvSpPr>
        <p:spPr>
          <a:xfrm>
            <a:off x="414995" y="3176975"/>
            <a:ext cx="11362010" cy="365125"/>
          </a:xfrm>
        </p:spPr>
        <p:txBody>
          <a:bodyPr vert="horz" lIns="91440" tIns="45720" rIns="91440" bIns="45720" rtlCol="0" anchor="ctr">
            <a:noAutofit/>
          </a:bodyPr>
          <a:lstStyle/>
          <a:p>
            <a:r>
              <a:rPr lang="en-US" sz="2000" dirty="0"/>
              <a:t>The fact that diversification is good for investors does not mean that companies should pursue it. </a:t>
            </a:r>
          </a:p>
          <a:p>
            <a:pPr lvl="1"/>
            <a:r>
              <a:rPr lang="en-US" sz="1800" dirty="0"/>
              <a:t>This is because investors can diversify themselves. </a:t>
            </a:r>
          </a:p>
          <a:p>
            <a:pPr lvl="1"/>
            <a:r>
              <a:rPr lang="en-US" sz="1800" dirty="0"/>
              <a:t>Because investors can diversify on their own account, they won’t pay any extra for a firm that is diversified.</a:t>
            </a:r>
          </a:p>
          <a:p>
            <a:r>
              <a:rPr lang="en-US" sz="2000" dirty="0"/>
              <a:t>This implies value additivity (NB: recall our last slide deck):</a:t>
            </a:r>
          </a:p>
        </p:txBody>
      </p:sp>
      <p:graphicFrame>
        <p:nvGraphicFramePr>
          <p:cNvPr id="6" name="Object 5">
            <a:extLst>
              <a:ext uri="{FF2B5EF4-FFF2-40B4-BE49-F238E27FC236}">
                <a16:creationId xmlns:a16="http://schemas.microsoft.com/office/drawing/2014/main" id="{AB939906-93CA-3983-6B08-985BED746FA8}"/>
              </a:ext>
            </a:extLst>
          </p:cNvPr>
          <p:cNvGraphicFramePr>
            <a:graphicFrameLocks noChangeAspect="1"/>
          </p:cNvGraphicFramePr>
          <p:nvPr>
            <p:extLst>
              <p:ext uri="{D42A27DB-BD31-4B8C-83A1-F6EECF244321}">
                <p14:modId xmlns:p14="http://schemas.microsoft.com/office/powerpoint/2010/main" val="3855006001"/>
              </p:ext>
            </p:extLst>
          </p:nvPr>
        </p:nvGraphicFramePr>
        <p:xfrm>
          <a:off x="4215606" y="4402332"/>
          <a:ext cx="3760788" cy="379412"/>
        </p:xfrm>
        <a:graphic>
          <a:graphicData uri="http://schemas.openxmlformats.org/presentationml/2006/ole">
            <mc:AlternateContent xmlns:mc="http://schemas.openxmlformats.org/markup-compatibility/2006">
              <mc:Choice xmlns:v="urn:schemas-microsoft-com:vml" Requires="v">
                <p:oleObj name="Equation" r:id="rId3" imgW="3403440" imgH="342720" progId="Equation.DSMT4">
                  <p:embed/>
                </p:oleObj>
              </mc:Choice>
              <mc:Fallback>
                <p:oleObj name="Equation" r:id="rId3" imgW="3403440" imgH="342720" progId="Equation.DSMT4">
                  <p:embed/>
                  <p:pic>
                    <p:nvPicPr>
                      <p:cNvPr id="14" name="Object 13">
                        <a:extLst>
                          <a:ext uri="{FF2B5EF4-FFF2-40B4-BE49-F238E27FC236}">
                            <a16:creationId xmlns:a16="http://schemas.microsoft.com/office/drawing/2014/main" id="{48BF3C57-F13E-0FE5-9F81-B48EF538657B}"/>
                          </a:ext>
                        </a:extLst>
                      </p:cNvPr>
                      <p:cNvPicPr/>
                      <p:nvPr/>
                    </p:nvPicPr>
                    <p:blipFill>
                      <a:blip r:embed="rId4"/>
                      <a:stretch>
                        <a:fillRect/>
                      </a:stretch>
                    </p:blipFill>
                    <p:spPr>
                      <a:xfrm>
                        <a:off x="4215606" y="4402332"/>
                        <a:ext cx="3760788" cy="379412"/>
                      </a:xfrm>
                      <a:prstGeom prst="rect">
                        <a:avLst/>
                      </a:prstGeom>
                    </p:spPr>
                  </p:pic>
                </p:oleObj>
              </mc:Fallback>
            </mc:AlternateContent>
          </a:graphicData>
        </a:graphic>
      </p:graphicFrame>
    </p:spTree>
    <p:extLst>
      <p:ext uri="{BB962C8B-B14F-4D97-AF65-F5344CB8AC3E}">
        <p14:creationId xmlns:p14="http://schemas.microsoft.com/office/powerpoint/2010/main" val="14493693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E93E1-AE6D-0EAE-533E-0DA711AF26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5665F5-13D0-3134-D036-C283B62B1395}"/>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Market Risk Is Measured by Beta</a:t>
            </a:r>
          </a:p>
        </p:txBody>
      </p:sp>
      <p:sp>
        <p:nvSpPr>
          <p:cNvPr id="4" name="Slide Number Placeholder 3">
            <a:extLst>
              <a:ext uri="{FF2B5EF4-FFF2-40B4-BE49-F238E27FC236}">
                <a16:creationId xmlns:a16="http://schemas.microsoft.com/office/drawing/2014/main" id="{9FA454F6-B5E0-B79B-955B-9523F8604A12}"/>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43</a:t>
            </a:fld>
            <a:endParaRPr lang="en-US" dirty="0"/>
          </a:p>
        </p:txBody>
      </p:sp>
      <p:sp>
        <p:nvSpPr>
          <p:cNvPr id="10" name="Content Placeholder 2">
            <a:extLst>
              <a:ext uri="{FF2B5EF4-FFF2-40B4-BE49-F238E27FC236}">
                <a16:creationId xmlns:a16="http://schemas.microsoft.com/office/drawing/2014/main" id="{0B06CED3-EB0D-C3B1-69E1-3E52E430FC38}"/>
              </a:ext>
            </a:extLst>
          </p:cNvPr>
          <p:cNvSpPr>
            <a:spLocks noGrp="1"/>
          </p:cNvSpPr>
          <p:nvPr>
            <p:ph sz="half" idx="1"/>
          </p:nvPr>
        </p:nvSpPr>
        <p:spPr>
          <a:xfrm>
            <a:off x="414995" y="4101649"/>
            <a:ext cx="11362010" cy="365125"/>
          </a:xfrm>
        </p:spPr>
        <p:txBody>
          <a:bodyPr vert="horz" lIns="91440" tIns="45720" rIns="91440" bIns="45720" rtlCol="0" anchor="ctr">
            <a:noAutofit/>
          </a:bodyPr>
          <a:lstStyle/>
          <a:p>
            <a:r>
              <a:rPr lang="en-US" sz="2000" dirty="0"/>
              <a:t>Market Portfolio: Portfolio of all assets in the economy. In practice, a broad stock market index such as the “FTSE All-World Index” or the “MSCI World Index” is used to represent the market.</a:t>
            </a:r>
          </a:p>
          <a:p>
            <a:pPr lvl="1"/>
            <a:r>
              <a:rPr lang="en-US" sz="1800" dirty="0"/>
              <a:t>Theoretically, the “market portfolio” we spoke of earlier must contain </a:t>
            </a:r>
            <a:r>
              <a:rPr lang="en-US" sz="1800" b="1" dirty="0"/>
              <a:t>all risky assets in the global economy</a:t>
            </a:r>
            <a:r>
              <a:rPr lang="en-US" sz="1800" dirty="0"/>
              <a:t>, </a:t>
            </a:r>
            <a:r>
              <a:rPr lang="en-US" sz="1800" b="1" dirty="0"/>
              <a:t>held in proportion to their total market value</a:t>
            </a:r>
            <a:r>
              <a:rPr lang="en-US" sz="1800" dirty="0"/>
              <a:t>.</a:t>
            </a:r>
          </a:p>
          <a:p>
            <a:pPr lvl="1"/>
            <a:r>
              <a:rPr lang="en-US" sz="1800" dirty="0"/>
              <a:t>Beyond just public equities, a true market portfolio would theoretically include other assets like bonds, real estate, private equity, and commodities. </a:t>
            </a:r>
          </a:p>
          <a:p>
            <a:pPr lvl="1"/>
            <a:r>
              <a:rPr lang="en-US" sz="1800" dirty="0"/>
              <a:t>Unfortunately, since it is impossible to construct a portfolio that actually holds every risky asset in the world (especially private businesses), financial professionals often use broad equity indices like the FTSE All-World or MSCI ACWI as the closest investable approximation.</a:t>
            </a:r>
          </a:p>
          <a:p>
            <a:pPr lvl="1"/>
            <a:r>
              <a:rPr lang="en-US" sz="1800" dirty="0"/>
              <a:t>Thus, our approximation of the market portfolio implies a </a:t>
            </a:r>
            <a:r>
              <a:rPr lang="en-US" sz="1800" i="1" dirty="0"/>
              <a:t>lower Sharpe Ratio</a:t>
            </a:r>
            <a:r>
              <a:rPr lang="en-US" sz="1800" dirty="0"/>
              <a:t>. In particular, relying solely on equities hinges performance entirely on economic growth, forfeiting the protection against recession and inflation provided by bonds and real assets.</a:t>
            </a:r>
          </a:p>
        </p:txBody>
      </p:sp>
    </p:spTree>
    <p:extLst>
      <p:ext uri="{BB962C8B-B14F-4D97-AF65-F5344CB8AC3E}">
        <p14:creationId xmlns:p14="http://schemas.microsoft.com/office/powerpoint/2010/main" val="33126035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99EE3-ED2C-749A-C0BF-7CC93F6A72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3698ED-57D7-1AAE-234B-724E8F148448}"/>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Market Risk Is Measured by Beta</a:t>
            </a:r>
          </a:p>
        </p:txBody>
      </p:sp>
      <p:sp>
        <p:nvSpPr>
          <p:cNvPr id="4" name="Slide Number Placeholder 3">
            <a:extLst>
              <a:ext uri="{FF2B5EF4-FFF2-40B4-BE49-F238E27FC236}">
                <a16:creationId xmlns:a16="http://schemas.microsoft.com/office/drawing/2014/main" id="{E2008E75-EE98-4AF3-3FE7-CA382A495839}"/>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44</a:t>
            </a:fld>
            <a:endParaRPr lang="en-US" dirty="0"/>
          </a:p>
        </p:txBody>
      </p:sp>
      <p:graphicFrame>
        <p:nvGraphicFramePr>
          <p:cNvPr id="6" name="Table 5">
            <a:extLst>
              <a:ext uri="{FF2B5EF4-FFF2-40B4-BE49-F238E27FC236}">
                <a16:creationId xmlns:a16="http://schemas.microsoft.com/office/drawing/2014/main" id="{A79A3F0B-3465-DBDC-95BE-B6C2206B2144}"/>
              </a:ext>
            </a:extLst>
          </p:cNvPr>
          <p:cNvGraphicFramePr>
            <a:graphicFrameLocks noGrp="1"/>
          </p:cNvGraphicFramePr>
          <p:nvPr>
            <p:extLst>
              <p:ext uri="{D42A27DB-BD31-4B8C-83A1-F6EECF244321}">
                <p14:modId xmlns:p14="http://schemas.microsoft.com/office/powerpoint/2010/main" val="3258549130"/>
              </p:ext>
            </p:extLst>
          </p:nvPr>
        </p:nvGraphicFramePr>
        <p:xfrm>
          <a:off x="812194" y="3556490"/>
          <a:ext cx="11029950" cy="1752600"/>
        </p:xfrm>
        <a:graphic>
          <a:graphicData uri="http://schemas.openxmlformats.org/drawingml/2006/table">
            <a:tbl>
              <a:tblPr/>
              <a:tblGrid>
                <a:gridCol w="3676650">
                  <a:extLst>
                    <a:ext uri="{9D8B030D-6E8A-4147-A177-3AD203B41FA5}">
                      <a16:colId xmlns:a16="http://schemas.microsoft.com/office/drawing/2014/main" val="1293316410"/>
                    </a:ext>
                  </a:extLst>
                </a:gridCol>
                <a:gridCol w="3676650">
                  <a:extLst>
                    <a:ext uri="{9D8B030D-6E8A-4147-A177-3AD203B41FA5}">
                      <a16:colId xmlns:a16="http://schemas.microsoft.com/office/drawing/2014/main" val="3293864020"/>
                    </a:ext>
                  </a:extLst>
                </a:gridCol>
                <a:gridCol w="3676650">
                  <a:extLst>
                    <a:ext uri="{9D8B030D-6E8A-4147-A177-3AD203B41FA5}">
                      <a16:colId xmlns:a16="http://schemas.microsoft.com/office/drawing/2014/main" val="2693955"/>
                    </a:ext>
                  </a:extLst>
                </a:gridCol>
              </a:tblGrid>
              <a:tr h="0">
                <a:tc>
                  <a:txBody>
                    <a:bodyPr/>
                    <a:lstStyle/>
                    <a:p>
                      <a:pPr rtl="0">
                        <a:buNone/>
                      </a:pPr>
                      <a:r>
                        <a:rPr lang="en-SG" b="1">
                          <a:solidFill>
                            <a:srgbClr val="1F1F1F"/>
                          </a:solidFill>
                          <a:effectLst/>
                          <a:latin typeface="Google Sans Text"/>
                        </a:rPr>
                        <a:t>Metric</a:t>
                      </a:r>
                      <a:endParaRPr lang="en-SG">
                        <a:solidFill>
                          <a:srgbClr val="1F1F1F"/>
                        </a:solidFill>
                        <a:effectLst/>
                        <a:latin typeface="Google Sans Text"/>
                      </a:endParaRPr>
                    </a:p>
                  </a:txBody>
                  <a:tcPr marL="57150" marR="57150" marT="38100" marB="38100" anchor="ctr">
                    <a:lnL w="4763" cap="flat" cmpd="sng" algn="ctr">
                      <a:solidFill>
                        <a:schemeClr val="bg1"/>
                      </a:solidFill>
                      <a:prstDash val="solid"/>
                      <a:round/>
                      <a:headEnd type="none" w="med" len="med"/>
                      <a:tailEnd type="none" w="med" len="med"/>
                    </a:lnL>
                    <a:lnR w="4763" cap="flat" cmpd="sng" algn="ctr">
                      <a:solidFill>
                        <a:schemeClr val="bg1"/>
                      </a:solidFill>
                      <a:prstDash val="solid"/>
                      <a:round/>
                      <a:headEnd type="none" w="med" len="med"/>
                      <a:tailEnd type="none" w="med" len="med"/>
                    </a:lnR>
                    <a:lnT w="4763" cap="flat" cmpd="sng" algn="ctr">
                      <a:solidFill>
                        <a:schemeClr val="bg1"/>
                      </a:solidFill>
                      <a:prstDash val="solid"/>
                      <a:round/>
                      <a:headEnd type="none" w="med" len="med"/>
                      <a:tailEnd type="none" w="med" len="med"/>
                    </a:lnT>
                    <a:lnB w="4763" cap="flat" cmpd="sng" algn="ctr">
                      <a:solidFill>
                        <a:schemeClr val="bg1"/>
                      </a:solidFill>
                      <a:prstDash val="solid"/>
                      <a:round/>
                      <a:headEnd type="none" w="med" len="med"/>
                      <a:tailEnd type="none" w="med" len="med"/>
                    </a:lnB>
                    <a:noFill/>
                  </a:tcPr>
                </a:tc>
                <a:tc>
                  <a:txBody>
                    <a:bodyPr/>
                    <a:lstStyle/>
                    <a:p>
                      <a:pPr rtl="0">
                        <a:buNone/>
                      </a:pPr>
                      <a:r>
                        <a:rPr lang="en-US" b="1" dirty="0">
                          <a:solidFill>
                            <a:srgbClr val="1F1F1F"/>
                          </a:solidFill>
                          <a:effectLst/>
                          <a:latin typeface="Google Sans Text"/>
                        </a:rPr>
                        <a:t>Global Market Portfolio (GMP)</a:t>
                      </a:r>
                      <a:endParaRPr lang="en-US" dirty="0">
                        <a:solidFill>
                          <a:srgbClr val="1F1F1F"/>
                        </a:solidFill>
                        <a:effectLst/>
                        <a:latin typeface="Google Sans Text"/>
                      </a:endParaRPr>
                    </a:p>
                  </a:txBody>
                  <a:tcPr marL="57150" marR="57150" marT="38100" marB="38100" anchor="ctr">
                    <a:lnL w="4763" cap="flat" cmpd="sng" algn="ctr">
                      <a:solidFill>
                        <a:schemeClr val="bg1"/>
                      </a:solidFill>
                      <a:prstDash val="solid"/>
                      <a:round/>
                      <a:headEnd type="none" w="med" len="med"/>
                      <a:tailEnd type="none" w="med" len="med"/>
                    </a:lnL>
                    <a:lnR w="4763" cap="flat" cmpd="sng" algn="ctr">
                      <a:solidFill>
                        <a:schemeClr val="bg1"/>
                      </a:solidFill>
                      <a:prstDash val="solid"/>
                      <a:round/>
                      <a:headEnd type="none" w="med" len="med"/>
                      <a:tailEnd type="none" w="med" len="med"/>
                    </a:lnR>
                    <a:lnT w="4763" cap="flat" cmpd="sng" algn="ctr">
                      <a:solidFill>
                        <a:schemeClr val="bg1"/>
                      </a:solidFill>
                      <a:prstDash val="solid"/>
                      <a:round/>
                      <a:headEnd type="none" w="med" len="med"/>
                      <a:tailEnd type="none" w="med" len="med"/>
                    </a:lnT>
                    <a:lnB w="4763" cap="flat" cmpd="sng" algn="ctr">
                      <a:solidFill>
                        <a:schemeClr val="bg1"/>
                      </a:solidFill>
                      <a:prstDash val="solid"/>
                      <a:round/>
                      <a:headEnd type="none" w="med" len="med"/>
                      <a:tailEnd type="none" w="med" len="med"/>
                    </a:lnB>
                    <a:noFill/>
                  </a:tcPr>
                </a:tc>
                <a:tc>
                  <a:txBody>
                    <a:bodyPr/>
                    <a:lstStyle/>
                    <a:p>
                      <a:pPr rtl="0">
                        <a:buNone/>
                      </a:pPr>
                      <a:r>
                        <a:rPr lang="en-US" b="1" dirty="0">
                          <a:solidFill>
                            <a:srgbClr val="1F1F1F"/>
                          </a:solidFill>
                          <a:effectLst/>
                          <a:latin typeface="Google Sans Text"/>
                        </a:rPr>
                        <a:t>100% Global Equities</a:t>
                      </a:r>
                      <a:endParaRPr lang="en-US" dirty="0">
                        <a:solidFill>
                          <a:srgbClr val="1F1F1F"/>
                        </a:solidFill>
                        <a:effectLst/>
                        <a:latin typeface="Google Sans Text"/>
                      </a:endParaRPr>
                    </a:p>
                  </a:txBody>
                  <a:tcPr marL="57150" marR="57150" marT="38100" marB="38100" anchor="ctr">
                    <a:lnL w="4763" cap="flat" cmpd="sng" algn="ctr">
                      <a:solidFill>
                        <a:schemeClr val="bg1"/>
                      </a:solidFill>
                      <a:prstDash val="solid"/>
                      <a:round/>
                      <a:headEnd type="none" w="med" len="med"/>
                      <a:tailEnd type="none" w="med" len="med"/>
                    </a:lnL>
                    <a:lnR w="4763" cap="flat" cmpd="sng" algn="ctr">
                      <a:solidFill>
                        <a:schemeClr val="bg1"/>
                      </a:solidFill>
                      <a:prstDash val="solid"/>
                      <a:round/>
                      <a:headEnd type="none" w="med" len="med"/>
                      <a:tailEnd type="none" w="med" len="med"/>
                    </a:lnR>
                    <a:lnT w="4763" cap="flat" cmpd="sng" algn="ctr">
                      <a:solidFill>
                        <a:schemeClr val="bg1"/>
                      </a:solidFill>
                      <a:prstDash val="solid"/>
                      <a:round/>
                      <a:headEnd type="none" w="med" len="med"/>
                      <a:tailEnd type="none" w="med" len="med"/>
                    </a:lnT>
                    <a:lnB w="4763"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161413130"/>
                  </a:ext>
                </a:extLst>
              </a:tr>
              <a:tr h="0">
                <a:tc>
                  <a:txBody>
                    <a:bodyPr/>
                    <a:lstStyle/>
                    <a:p>
                      <a:pPr rtl="0">
                        <a:buNone/>
                      </a:pPr>
                      <a:r>
                        <a:rPr lang="en-SG" b="1">
                          <a:solidFill>
                            <a:srgbClr val="1F1F1F"/>
                          </a:solidFill>
                          <a:effectLst/>
                          <a:latin typeface="Google Sans Text"/>
                        </a:rPr>
                        <a:t>Real Annual Return</a:t>
                      </a:r>
                      <a:endParaRPr lang="en-SG">
                        <a:solidFill>
                          <a:srgbClr val="1F1F1F"/>
                        </a:solidFill>
                        <a:effectLst/>
                        <a:latin typeface="Google Sans Text"/>
                      </a:endParaRPr>
                    </a:p>
                  </a:txBody>
                  <a:tcPr marL="57150" marR="57150" marT="38100" marB="38100" anchor="ctr">
                    <a:lnL w="4763" cap="flat" cmpd="sng" algn="ctr">
                      <a:solidFill>
                        <a:schemeClr val="bg1"/>
                      </a:solidFill>
                      <a:prstDash val="solid"/>
                      <a:round/>
                      <a:headEnd type="none" w="med" len="med"/>
                      <a:tailEnd type="none" w="med" len="med"/>
                    </a:lnL>
                    <a:lnR w="4763" cap="flat" cmpd="sng" algn="ctr">
                      <a:solidFill>
                        <a:schemeClr val="bg1"/>
                      </a:solidFill>
                      <a:prstDash val="solid"/>
                      <a:round/>
                      <a:headEnd type="none" w="med" len="med"/>
                      <a:tailEnd type="none" w="med" len="med"/>
                    </a:lnR>
                    <a:lnT w="4763" cap="flat" cmpd="sng" algn="ctr">
                      <a:solidFill>
                        <a:schemeClr val="bg1"/>
                      </a:solidFill>
                      <a:prstDash val="solid"/>
                      <a:round/>
                      <a:headEnd type="none" w="med" len="med"/>
                      <a:tailEnd type="none" w="med" len="med"/>
                    </a:lnT>
                    <a:lnB w="4763" cap="flat" cmpd="sng" algn="ctr">
                      <a:solidFill>
                        <a:schemeClr val="bg1"/>
                      </a:solidFill>
                      <a:prstDash val="solid"/>
                      <a:round/>
                      <a:headEnd type="none" w="med" len="med"/>
                      <a:tailEnd type="none" w="med" len="med"/>
                    </a:lnB>
                    <a:noFill/>
                  </a:tcPr>
                </a:tc>
                <a:tc>
                  <a:txBody>
                    <a:bodyPr/>
                    <a:lstStyle/>
                    <a:p>
                      <a:pPr rtl="0">
                        <a:buNone/>
                      </a:pPr>
                      <a:r>
                        <a:rPr lang="en-SG" b="1">
                          <a:solidFill>
                            <a:srgbClr val="1F1F1F"/>
                          </a:solidFill>
                          <a:effectLst/>
                          <a:latin typeface="Google Sans Text"/>
                        </a:rPr>
                        <a:t>4.4%</a:t>
                      </a:r>
                      <a:endParaRPr lang="en-SG">
                        <a:solidFill>
                          <a:srgbClr val="1F1F1F"/>
                        </a:solidFill>
                        <a:effectLst/>
                        <a:latin typeface="Google Sans Text"/>
                      </a:endParaRPr>
                    </a:p>
                  </a:txBody>
                  <a:tcPr marL="57150" marR="57150" marT="38100" marB="38100" anchor="ctr">
                    <a:lnL w="4763" cap="flat" cmpd="sng" algn="ctr">
                      <a:solidFill>
                        <a:schemeClr val="bg1"/>
                      </a:solidFill>
                      <a:prstDash val="solid"/>
                      <a:round/>
                      <a:headEnd type="none" w="med" len="med"/>
                      <a:tailEnd type="none" w="med" len="med"/>
                    </a:lnL>
                    <a:lnR w="4763" cap="flat" cmpd="sng" algn="ctr">
                      <a:solidFill>
                        <a:schemeClr val="bg1"/>
                      </a:solidFill>
                      <a:prstDash val="solid"/>
                      <a:round/>
                      <a:headEnd type="none" w="med" len="med"/>
                      <a:tailEnd type="none" w="med" len="med"/>
                    </a:lnR>
                    <a:lnT w="4763" cap="flat" cmpd="sng" algn="ctr">
                      <a:solidFill>
                        <a:schemeClr val="bg1"/>
                      </a:solidFill>
                      <a:prstDash val="solid"/>
                      <a:round/>
                      <a:headEnd type="none" w="med" len="med"/>
                      <a:tailEnd type="none" w="med" len="med"/>
                    </a:lnT>
                    <a:lnB w="4763" cap="flat" cmpd="sng" algn="ctr">
                      <a:solidFill>
                        <a:schemeClr val="bg1"/>
                      </a:solidFill>
                      <a:prstDash val="solid"/>
                      <a:round/>
                      <a:headEnd type="none" w="med" len="med"/>
                      <a:tailEnd type="none" w="med" len="med"/>
                    </a:lnB>
                    <a:noFill/>
                  </a:tcPr>
                </a:tc>
                <a:tc>
                  <a:txBody>
                    <a:bodyPr/>
                    <a:lstStyle/>
                    <a:p>
                      <a:pPr rtl="0">
                        <a:buNone/>
                      </a:pPr>
                      <a:r>
                        <a:rPr lang="en-SG" b="1">
                          <a:solidFill>
                            <a:srgbClr val="1F1F1F"/>
                          </a:solidFill>
                          <a:effectLst/>
                          <a:latin typeface="Google Sans Text"/>
                        </a:rPr>
                        <a:t>5.5%</a:t>
                      </a:r>
                      <a:endParaRPr lang="en-SG">
                        <a:solidFill>
                          <a:srgbClr val="1F1F1F"/>
                        </a:solidFill>
                        <a:effectLst/>
                        <a:latin typeface="Google Sans Text"/>
                      </a:endParaRPr>
                    </a:p>
                  </a:txBody>
                  <a:tcPr marL="57150" marR="57150" marT="38100" marB="38100" anchor="ctr">
                    <a:lnL w="4763" cap="flat" cmpd="sng" algn="ctr">
                      <a:solidFill>
                        <a:schemeClr val="bg1"/>
                      </a:solidFill>
                      <a:prstDash val="solid"/>
                      <a:round/>
                      <a:headEnd type="none" w="med" len="med"/>
                      <a:tailEnd type="none" w="med" len="med"/>
                    </a:lnL>
                    <a:lnR w="4763" cap="flat" cmpd="sng" algn="ctr">
                      <a:solidFill>
                        <a:schemeClr val="bg1"/>
                      </a:solidFill>
                      <a:prstDash val="solid"/>
                      <a:round/>
                      <a:headEnd type="none" w="med" len="med"/>
                      <a:tailEnd type="none" w="med" len="med"/>
                    </a:lnR>
                    <a:lnT w="4763" cap="flat" cmpd="sng" algn="ctr">
                      <a:solidFill>
                        <a:schemeClr val="bg1"/>
                      </a:solidFill>
                      <a:prstDash val="solid"/>
                      <a:round/>
                      <a:headEnd type="none" w="med" len="med"/>
                      <a:tailEnd type="none" w="med" len="med"/>
                    </a:lnT>
                    <a:lnB w="4763"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663336683"/>
                  </a:ext>
                </a:extLst>
              </a:tr>
              <a:tr h="0">
                <a:tc>
                  <a:txBody>
                    <a:bodyPr/>
                    <a:lstStyle/>
                    <a:p>
                      <a:pPr rtl="0">
                        <a:buNone/>
                      </a:pPr>
                      <a:r>
                        <a:rPr lang="en-SG" b="1">
                          <a:solidFill>
                            <a:srgbClr val="1F1F1F"/>
                          </a:solidFill>
                          <a:effectLst/>
                          <a:latin typeface="Google Sans Text"/>
                        </a:rPr>
                        <a:t>Volatility (Risk)</a:t>
                      </a:r>
                      <a:endParaRPr lang="en-SG">
                        <a:solidFill>
                          <a:srgbClr val="1F1F1F"/>
                        </a:solidFill>
                        <a:effectLst/>
                        <a:latin typeface="Google Sans Text"/>
                      </a:endParaRPr>
                    </a:p>
                  </a:txBody>
                  <a:tcPr marL="57150" marR="57150" marT="38100" marB="38100" anchor="ctr">
                    <a:lnL w="4763" cap="flat" cmpd="sng" algn="ctr">
                      <a:solidFill>
                        <a:schemeClr val="bg1"/>
                      </a:solidFill>
                      <a:prstDash val="solid"/>
                      <a:round/>
                      <a:headEnd type="none" w="med" len="med"/>
                      <a:tailEnd type="none" w="med" len="med"/>
                    </a:lnL>
                    <a:lnR w="4763" cap="flat" cmpd="sng" algn="ctr">
                      <a:solidFill>
                        <a:schemeClr val="bg1"/>
                      </a:solidFill>
                      <a:prstDash val="solid"/>
                      <a:round/>
                      <a:headEnd type="none" w="med" len="med"/>
                      <a:tailEnd type="none" w="med" len="med"/>
                    </a:lnR>
                    <a:lnT w="4763" cap="flat" cmpd="sng" algn="ctr">
                      <a:solidFill>
                        <a:schemeClr val="bg1"/>
                      </a:solidFill>
                      <a:prstDash val="solid"/>
                      <a:round/>
                      <a:headEnd type="none" w="med" len="med"/>
                      <a:tailEnd type="none" w="med" len="med"/>
                    </a:lnT>
                    <a:lnB w="4763" cap="flat" cmpd="sng" algn="ctr">
                      <a:solidFill>
                        <a:schemeClr val="bg1"/>
                      </a:solidFill>
                      <a:prstDash val="solid"/>
                      <a:round/>
                      <a:headEnd type="none" w="med" len="med"/>
                      <a:tailEnd type="none" w="med" len="med"/>
                    </a:lnB>
                    <a:noFill/>
                  </a:tcPr>
                </a:tc>
                <a:tc>
                  <a:txBody>
                    <a:bodyPr/>
                    <a:lstStyle/>
                    <a:p>
                      <a:pPr rtl="0">
                        <a:buNone/>
                      </a:pPr>
                      <a:r>
                        <a:rPr lang="en-SG" b="1">
                          <a:solidFill>
                            <a:srgbClr val="1F1F1F"/>
                          </a:solidFill>
                          <a:effectLst/>
                          <a:latin typeface="Google Sans Text"/>
                        </a:rPr>
                        <a:t>11.2%</a:t>
                      </a:r>
                      <a:endParaRPr lang="en-SG">
                        <a:solidFill>
                          <a:srgbClr val="1F1F1F"/>
                        </a:solidFill>
                        <a:effectLst/>
                        <a:latin typeface="Google Sans Text"/>
                      </a:endParaRPr>
                    </a:p>
                  </a:txBody>
                  <a:tcPr marL="57150" marR="57150" marT="38100" marB="38100" anchor="ctr">
                    <a:lnL w="4763" cap="flat" cmpd="sng" algn="ctr">
                      <a:solidFill>
                        <a:schemeClr val="bg1"/>
                      </a:solidFill>
                      <a:prstDash val="solid"/>
                      <a:round/>
                      <a:headEnd type="none" w="med" len="med"/>
                      <a:tailEnd type="none" w="med" len="med"/>
                    </a:lnL>
                    <a:lnR w="4763" cap="flat" cmpd="sng" algn="ctr">
                      <a:solidFill>
                        <a:schemeClr val="bg1"/>
                      </a:solidFill>
                      <a:prstDash val="solid"/>
                      <a:round/>
                      <a:headEnd type="none" w="med" len="med"/>
                      <a:tailEnd type="none" w="med" len="med"/>
                    </a:lnR>
                    <a:lnT w="4763" cap="flat" cmpd="sng" algn="ctr">
                      <a:solidFill>
                        <a:schemeClr val="bg1"/>
                      </a:solidFill>
                      <a:prstDash val="solid"/>
                      <a:round/>
                      <a:headEnd type="none" w="med" len="med"/>
                      <a:tailEnd type="none" w="med" len="med"/>
                    </a:lnT>
                    <a:lnB w="4763" cap="flat" cmpd="sng" algn="ctr">
                      <a:solidFill>
                        <a:schemeClr val="bg1"/>
                      </a:solidFill>
                      <a:prstDash val="solid"/>
                      <a:round/>
                      <a:headEnd type="none" w="med" len="med"/>
                      <a:tailEnd type="none" w="med" len="med"/>
                    </a:lnB>
                    <a:noFill/>
                  </a:tcPr>
                </a:tc>
                <a:tc>
                  <a:txBody>
                    <a:bodyPr/>
                    <a:lstStyle/>
                    <a:p>
                      <a:pPr rtl="0">
                        <a:buNone/>
                      </a:pPr>
                      <a:r>
                        <a:rPr lang="en-SG" b="1" dirty="0">
                          <a:solidFill>
                            <a:srgbClr val="1F1F1F"/>
                          </a:solidFill>
                          <a:effectLst/>
                          <a:latin typeface="Google Sans Text"/>
                        </a:rPr>
                        <a:t>17.0%</a:t>
                      </a:r>
                      <a:endParaRPr lang="en-SG" dirty="0">
                        <a:solidFill>
                          <a:srgbClr val="1F1F1F"/>
                        </a:solidFill>
                        <a:effectLst/>
                        <a:latin typeface="Google Sans Text"/>
                      </a:endParaRPr>
                    </a:p>
                  </a:txBody>
                  <a:tcPr marL="57150" marR="57150" marT="38100" marB="38100" anchor="ctr">
                    <a:lnL w="4763" cap="flat" cmpd="sng" algn="ctr">
                      <a:solidFill>
                        <a:schemeClr val="bg1"/>
                      </a:solidFill>
                      <a:prstDash val="solid"/>
                      <a:round/>
                      <a:headEnd type="none" w="med" len="med"/>
                      <a:tailEnd type="none" w="med" len="med"/>
                    </a:lnL>
                    <a:lnR w="4763" cap="flat" cmpd="sng" algn="ctr">
                      <a:solidFill>
                        <a:schemeClr val="bg1"/>
                      </a:solidFill>
                      <a:prstDash val="solid"/>
                      <a:round/>
                      <a:headEnd type="none" w="med" len="med"/>
                      <a:tailEnd type="none" w="med" len="med"/>
                    </a:lnR>
                    <a:lnT w="4763" cap="flat" cmpd="sng" algn="ctr">
                      <a:solidFill>
                        <a:schemeClr val="bg1"/>
                      </a:solidFill>
                      <a:prstDash val="solid"/>
                      <a:round/>
                      <a:headEnd type="none" w="med" len="med"/>
                      <a:tailEnd type="none" w="med" len="med"/>
                    </a:lnT>
                    <a:lnB w="4763"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968665438"/>
                  </a:ext>
                </a:extLst>
              </a:tr>
              <a:tr h="0">
                <a:tc>
                  <a:txBody>
                    <a:bodyPr/>
                    <a:lstStyle/>
                    <a:p>
                      <a:pPr rtl="0">
                        <a:buNone/>
                      </a:pPr>
                      <a:r>
                        <a:rPr lang="en-SG" b="1">
                          <a:solidFill>
                            <a:srgbClr val="1F1F1F"/>
                          </a:solidFill>
                          <a:effectLst/>
                          <a:latin typeface="Google Sans Text"/>
                        </a:rPr>
                        <a:t>Max Drawdown</a:t>
                      </a:r>
                      <a:endParaRPr lang="en-SG">
                        <a:solidFill>
                          <a:srgbClr val="1F1F1F"/>
                        </a:solidFill>
                        <a:effectLst/>
                        <a:latin typeface="Google Sans Text"/>
                      </a:endParaRPr>
                    </a:p>
                  </a:txBody>
                  <a:tcPr marL="57150" marR="57150" marT="38100" marB="38100" anchor="ctr">
                    <a:lnL w="4763" cap="flat" cmpd="sng" algn="ctr">
                      <a:solidFill>
                        <a:schemeClr val="bg1"/>
                      </a:solidFill>
                      <a:prstDash val="solid"/>
                      <a:round/>
                      <a:headEnd type="none" w="med" len="med"/>
                      <a:tailEnd type="none" w="med" len="med"/>
                    </a:lnL>
                    <a:lnR w="4763" cap="flat" cmpd="sng" algn="ctr">
                      <a:solidFill>
                        <a:schemeClr val="bg1"/>
                      </a:solidFill>
                      <a:prstDash val="solid"/>
                      <a:round/>
                      <a:headEnd type="none" w="med" len="med"/>
                      <a:tailEnd type="none" w="med" len="med"/>
                    </a:lnR>
                    <a:lnT w="4763" cap="flat" cmpd="sng" algn="ctr">
                      <a:solidFill>
                        <a:schemeClr val="bg1"/>
                      </a:solidFill>
                      <a:prstDash val="solid"/>
                      <a:round/>
                      <a:headEnd type="none" w="med" len="med"/>
                      <a:tailEnd type="none" w="med" len="med"/>
                    </a:lnT>
                    <a:lnB w="4763" cap="flat" cmpd="sng" algn="ctr">
                      <a:solidFill>
                        <a:schemeClr val="bg1"/>
                      </a:solidFill>
                      <a:prstDash val="solid"/>
                      <a:round/>
                      <a:headEnd type="none" w="med" len="med"/>
                      <a:tailEnd type="none" w="med" len="med"/>
                    </a:lnB>
                    <a:noFill/>
                  </a:tcPr>
                </a:tc>
                <a:tc>
                  <a:txBody>
                    <a:bodyPr/>
                    <a:lstStyle/>
                    <a:p>
                      <a:pPr rtl="0">
                        <a:buNone/>
                      </a:pPr>
                      <a:r>
                        <a:rPr lang="en-SG" b="1">
                          <a:solidFill>
                            <a:srgbClr val="1F1F1F"/>
                          </a:solidFill>
                          <a:effectLst/>
                          <a:latin typeface="Google Sans Text"/>
                        </a:rPr>
                        <a:t>Moderate (-30%)</a:t>
                      </a:r>
                      <a:endParaRPr lang="en-SG">
                        <a:solidFill>
                          <a:srgbClr val="1F1F1F"/>
                        </a:solidFill>
                        <a:effectLst/>
                        <a:latin typeface="Google Sans Text"/>
                      </a:endParaRPr>
                    </a:p>
                  </a:txBody>
                  <a:tcPr marL="57150" marR="57150" marT="38100" marB="38100" anchor="ctr">
                    <a:lnL w="4763" cap="flat" cmpd="sng" algn="ctr">
                      <a:solidFill>
                        <a:schemeClr val="bg1"/>
                      </a:solidFill>
                      <a:prstDash val="solid"/>
                      <a:round/>
                      <a:headEnd type="none" w="med" len="med"/>
                      <a:tailEnd type="none" w="med" len="med"/>
                    </a:lnL>
                    <a:lnR w="4763" cap="flat" cmpd="sng" algn="ctr">
                      <a:solidFill>
                        <a:schemeClr val="bg1"/>
                      </a:solidFill>
                      <a:prstDash val="solid"/>
                      <a:round/>
                      <a:headEnd type="none" w="med" len="med"/>
                      <a:tailEnd type="none" w="med" len="med"/>
                    </a:lnR>
                    <a:lnT w="4763" cap="flat" cmpd="sng" algn="ctr">
                      <a:solidFill>
                        <a:schemeClr val="bg1"/>
                      </a:solidFill>
                      <a:prstDash val="solid"/>
                      <a:round/>
                      <a:headEnd type="none" w="med" len="med"/>
                      <a:tailEnd type="none" w="med" len="med"/>
                    </a:lnT>
                    <a:lnB w="4763" cap="flat" cmpd="sng" algn="ctr">
                      <a:solidFill>
                        <a:schemeClr val="bg1"/>
                      </a:solidFill>
                      <a:prstDash val="solid"/>
                      <a:round/>
                      <a:headEnd type="none" w="med" len="med"/>
                      <a:tailEnd type="none" w="med" len="med"/>
                    </a:lnB>
                    <a:noFill/>
                  </a:tcPr>
                </a:tc>
                <a:tc>
                  <a:txBody>
                    <a:bodyPr/>
                    <a:lstStyle/>
                    <a:p>
                      <a:pPr rtl="0">
                        <a:buNone/>
                      </a:pPr>
                      <a:r>
                        <a:rPr lang="en-SG" b="1">
                          <a:solidFill>
                            <a:srgbClr val="1F1F1F"/>
                          </a:solidFill>
                          <a:effectLst/>
                          <a:latin typeface="Google Sans Text"/>
                        </a:rPr>
                        <a:t>Severe (-50%+)</a:t>
                      </a:r>
                      <a:endParaRPr lang="en-SG">
                        <a:solidFill>
                          <a:srgbClr val="1F1F1F"/>
                        </a:solidFill>
                        <a:effectLst/>
                        <a:latin typeface="Google Sans Text"/>
                      </a:endParaRPr>
                    </a:p>
                  </a:txBody>
                  <a:tcPr marL="57150" marR="57150" marT="38100" marB="38100" anchor="ctr">
                    <a:lnL w="4763" cap="flat" cmpd="sng" algn="ctr">
                      <a:solidFill>
                        <a:schemeClr val="bg1"/>
                      </a:solidFill>
                      <a:prstDash val="solid"/>
                      <a:round/>
                      <a:headEnd type="none" w="med" len="med"/>
                      <a:tailEnd type="none" w="med" len="med"/>
                    </a:lnL>
                    <a:lnR w="4763" cap="flat" cmpd="sng" algn="ctr">
                      <a:solidFill>
                        <a:schemeClr val="bg1"/>
                      </a:solidFill>
                      <a:prstDash val="solid"/>
                      <a:round/>
                      <a:headEnd type="none" w="med" len="med"/>
                      <a:tailEnd type="none" w="med" len="med"/>
                    </a:lnR>
                    <a:lnT w="4763" cap="flat" cmpd="sng" algn="ctr">
                      <a:solidFill>
                        <a:schemeClr val="bg1"/>
                      </a:solidFill>
                      <a:prstDash val="solid"/>
                      <a:round/>
                      <a:headEnd type="none" w="med" len="med"/>
                      <a:tailEnd type="none" w="med" len="med"/>
                    </a:lnT>
                    <a:lnB w="4763"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81502665"/>
                  </a:ext>
                </a:extLst>
              </a:tr>
              <a:tr h="0">
                <a:tc>
                  <a:txBody>
                    <a:bodyPr/>
                    <a:lstStyle/>
                    <a:p>
                      <a:pPr rtl="0">
                        <a:buNone/>
                      </a:pPr>
                      <a:r>
                        <a:rPr lang="en-SG" b="1">
                          <a:solidFill>
                            <a:srgbClr val="1F1F1F"/>
                          </a:solidFill>
                          <a:effectLst/>
                          <a:latin typeface="Google Sans Text"/>
                        </a:rPr>
                        <a:t>Sharpe Ratio</a:t>
                      </a:r>
                      <a:endParaRPr lang="en-SG">
                        <a:solidFill>
                          <a:srgbClr val="1F1F1F"/>
                        </a:solidFill>
                        <a:effectLst/>
                        <a:latin typeface="Google Sans Text"/>
                      </a:endParaRPr>
                    </a:p>
                  </a:txBody>
                  <a:tcPr marL="57150" marR="57150" marT="38100" marB="38100" anchor="ctr">
                    <a:lnL w="4763" cap="flat" cmpd="sng" algn="ctr">
                      <a:solidFill>
                        <a:schemeClr val="bg1"/>
                      </a:solidFill>
                      <a:prstDash val="solid"/>
                      <a:round/>
                      <a:headEnd type="none" w="med" len="med"/>
                      <a:tailEnd type="none" w="med" len="med"/>
                    </a:lnL>
                    <a:lnR w="4763" cap="flat" cmpd="sng" algn="ctr">
                      <a:solidFill>
                        <a:schemeClr val="bg1"/>
                      </a:solidFill>
                      <a:prstDash val="solid"/>
                      <a:round/>
                      <a:headEnd type="none" w="med" len="med"/>
                      <a:tailEnd type="none" w="med" len="med"/>
                    </a:lnR>
                    <a:lnT w="4763" cap="flat" cmpd="sng" algn="ctr">
                      <a:solidFill>
                        <a:schemeClr val="bg1"/>
                      </a:solidFill>
                      <a:prstDash val="solid"/>
                      <a:round/>
                      <a:headEnd type="none" w="med" len="med"/>
                      <a:tailEnd type="none" w="med" len="med"/>
                    </a:lnT>
                    <a:lnB w="4763" cap="flat" cmpd="sng" algn="ctr">
                      <a:solidFill>
                        <a:schemeClr val="bg1"/>
                      </a:solidFill>
                      <a:prstDash val="solid"/>
                      <a:round/>
                      <a:headEnd type="none" w="med" len="med"/>
                      <a:tailEnd type="none" w="med" len="med"/>
                    </a:lnB>
                    <a:noFill/>
                  </a:tcPr>
                </a:tc>
                <a:tc>
                  <a:txBody>
                    <a:bodyPr/>
                    <a:lstStyle/>
                    <a:p>
                      <a:pPr rtl="0">
                        <a:buNone/>
                      </a:pPr>
                      <a:r>
                        <a:rPr lang="en-SG" b="1">
                          <a:solidFill>
                            <a:srgbClr val="1F1F1F"/>
                          </a:solidFill>
                          <a:effectLst/>
                          <a:latin typeface="Google Sans Text"/>
                        </a:rPr>
                        <a:t>0.69</a:t>
                      </a:r>
                      <a:endParaRPr lang="en-SG">
                        <a:solidFill>
                          <a:srgbClr val="1F1F1F"/>
                        </a:solidFill>
                        <a:effectLst/>
                        <a:latin typeface="Google Sans Text"/>
                      </a:endParaRPr>
                    </a:p>
                  </a:txBody>
                  <a:tcPr marL="57150" marR="57150" marT="38100" marB="38100" anchor="ctr">
                    <a:lnL w="4763" cap="flat" cmpd="sng" algn="ctr">
                      <a:solidFill>
                        <a:schemeClr val="bg1"/>
                      </a:solidFill>
                      <a:prstDash val="solid"/>
                      <a:round/>
                      <a:headEnd type="none" w="med" len="med"/>
                      <a:tailEnd type="none" w="med" len="med"/>
                    </a:lnL>
                    <a:lnR w="4763" cap="flat" cmpd="sng" algn="ctr">
                      <a:solidFill>
                        <a:schemeClr val="bg1"/>
                      </a:solidFill>
                      <a:prstDash val="solid"/>
                      <a:round/>
                      <a:headEnd type="none" w="med" len="med"/>
                      <a:tailEnd type="none" w="med" len="med"/>
                    </a:lnR>
                    <a:lnT w="4763" cap="flat" cmpd="sng" algn="ctr">
                      <a:solidFill>
                        <a:schemeClr val="bg1"/>
                      </a:solidFill>
                      <a:prstDash val="solid"/>
                      <a:round/>
                      <a:headEnd type="none" w="med" len="med"/>
                      <a:tailEnd type="none" w="med" len="med"/>
                    </a:lnT>
                    <a:lnB w="4763" cap="flat" cmpd="sng" algn="ctr">
                      <a:solidFill>
                        <a:schemeClr val="bg1"/>
                      </a:solidFill>
                      <a:prstDash val="solid"/>
                      <a:round/>
                      <a:headEnd type="none" w="med" len="med"/>
                      <a:tailEnd type="none" w="med" len="med"/>
                    </a:lnB>
                    <a:noFill/>
                  </a:tcPr>
                </a:tc>
                <a:tc>
                  <a:txBody>
                    <a:bodyPr/>
                    <a:lstStyle/>
                    <a:p>
                      <a:pPr rtl="0">
                        <a:buNone/>
                      </a:pPr>
                      <a:r>
                        <a:rPr lang="en-SG" b="1" dirty="0">
                          <a:solidFill>
                            <a:srgbClr val="1F1F1F"/>
                          </a:solidFill>
                          <a:effectLst/>
                          <a:latin typeface="Google Sans Text"/>
                        </a:rPr>
                        <a:t>0.56</a:t>
                      </a:r>
                      <a:endParaRPr lang="en-SG" dirty="0">
                        <a:solidFill>
                          <a:srgbClr val="1F1F1F"/>
                        </a:solidFill>
                        <a:effectLst/>
                        <a:latin typeface="Google Sans Text"/>
                      </a:endParaRPr>
                    </a:p>
                  </a:txBody>
                  <a:tcPr marL="57150" marR="57150" marT="38100" marB="38100" anchor="ctr">
                    <a:lnL w="4763" cap="flat" cmpd="sng" algn="ctr">
                      <a:solidFill>
                        <a:schemeClr val="bg1"/>
                      </a:solidFill>
                      <a:prstDash val="solid"/>
                      <a:round/>
                      <a:headEnd type="none" w="med" len="med"/>
                      <a:tailEnd type="none" w="med" len="med"/>
                    </a:lnL>
                    <a:lnR w="4763" cap="flat" cmpd="sng" algn="ctr">
                      <a:solidFill>
                        <a:schemeClr val="bg1"/>
                      </a:solidFill>
                      <a:prstDash val="solid"/>
                      <a:round/>
                      <a:headEnd type="none" w="med" len="med"/>
                      <a:tailEnd type="none" w="med" len="med"/>
                    </a:lnR>
                    <a:lnT w="4763" cap="flat" cmpd="sng" algn="ctr">
                      <a:solidFill>
                        <a:schemeClr val="bg1"/>
                      </a:solidFill>
                      <a:prstDash val="solid"/>
                      <a:round/>
                      <a:headEnd type="none" w="med" len="med"/>
                      <a:tailEnd type="none" w="med" len="med"/>
                    </a:lnT>
                    <a:lnB w="4763"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628149612"/>
                  </a:ext>
                </a:extLst>
              </a:tr>
            </a:tbl>
          </a:graphicData>
        </a:graphic>
      </p:graphicFrame>
      <p:sp>
        <p:nvSpPr>
          <p:cNvPr id="7" name="Content Placeholder 2">
            <a:extLst>
              <a:ext uri="{FF2B5EF4-FFF2-40B4-BE49-F238E27FC236}">
                <a16:creationId xmlns:a16="http://schemas.microsoft.com/office/drawing/2014/main" id="{D5570E33-DD7A-6611-28C5-A0388B317E96}"/>
              </a:ext>
            </a:extLst>
          </p:cNvPr>
          <p:cNvSpPr>
            <a:spLocks noGrp="1"/>
          </p:cNvSpPr>
          <p:nvPr>
            <p:ph sz="half" idx="1"/>
          </p:nvPr>
        </p:nvSpPr>
        <p:spPr>
          <a:xfrm>
            <a:off x="1595365" y="2402693"/>
            <a:ext cx="9247850" cy="708746"/>
          </a:xfrm>
        </p:spPr>
        <p:txBody>
          <a:bodyPr vert="horz" lIns="91440" tIns="45720" rIns="91440" bIns="45720" rtlCol="0" anchor="ctr">
            <a:noAutofit/>
          </a:bodyPr>
          <a:lstStyle/>
          <a:p>
            <a:pPr marL="0" indent="0">
              <a:buNone/>
            </a:pPr>
            <a:r>
              <a:rPr lang="en-US" dirty="0" err="1"/>
              <a:t>Doeswijk</a:t>
            </a:r>
            <a:r>
              <a:rPr lang="en-US" dirty="0"/>
              <a:t>, Lam, and Swinkels (2020) compare the theoretical “Market Portfolio” against a 100% Global Equity portfolio over nearly six decades. </a:t>
            </a:r>
          </a:p>
        </p:txBody>
      </p:sp>
    </p:spTree>
    <p:extLst>
      <p:ext uri="{BB962C8B-B14F-4D97-AF65-F5344CB8AC3E}">
        <p14:creationId xmlns:p14="http://schemas.microsoft.com/office/powerpoint/2010/main" val="16335475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35B52-1F0C-E543-F3BC-5587A3F70E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D02566-F2DB-BD15-25FE-0BB7A11360B4}"/>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Market Risk Is Measured by Beta</a:t>
            </a:r>
          </a:p>
        </p:txBody>
      </p:sp>
      <p:sp>
        <p:nvSpPr>
          <p:cNvPr id="4" name="Slide Number Placeholder 3">
            <a:extLst>
              <a:ext uri="{FF2B5EF4-FFF2-40B4-BE49-F238E27FC236}">
                <a16:creationId xmlns:a16="http://schemas.microsoft.com/office/drawing/2014/main" id="{77C85770-3B61-493D-F33B-45F3903BA94D}"/>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45</a:t>
            </a:fld>
            <a:endParaRPr lang="en-US" dirty="0"/>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48C645A8-ABAC-1CF6-6C6A-C4C8CC64DFE2}"/>
                  </a:ext>
                </a:extLst>
              </p:cNvPr>
              <p:cNvSpPr>
                <a:spLocks noGrp="1"/>
              </p:cNvSpPr>
              <p:nvPr>
                <p:ph sz="half" idx="1"/>
              </p:nvPr>
            </p:nvSpPr>
            <p:spPr>
              <a:xfrm>
                <a:off x="414995" y="2339631"/>
                <a:ext cx="11362010" cy="365125"/>
              </a:xfrm>
            </p:spPr>
            <p:txBody>
              <a:bodyPr vert="horz" lIns="91440" tIns="45720" rIns="91440" bIns="45720" rtlCol="0" anchor="ctr">
                <a:noAutofit/>
              </a:bodyPr>
              <a:lstStyle/>
              <a:p>
                <a:r>
                  <a:rPr lang="en-US" sz="2000" b="1" dirty="0"/>
                  <a:t>Beta: </a:t>
                </a:r>
                <a:r>
                  <a:rPr lang="en-US" sz="2000" dirty="0"/>
                  <a:t>Sensitivity of a stock’s (stock </a:t>
                </a:r>
                <a14:m>
                  <m:oMath xmlns:m="http://schemas.openxmlformats.org/officeDocument/2006/math">
                    <m:r>
                      <a:rPr lang="en-US" sz="2000" i="1" dirty="0" smtClean="0">
                        <a:latin typeface="Cambria Math" panose="02040503050406030204" pitchFamily="18" charset="0"/>
                      </a:rPr>
                      <m:t>𝑖</m:t>
                    </m:r>
                  </m:oMath>
                </a14:m>
                <a:r>
                  <a:rPr lang="en-US" sz="2000" dirty="0"/>
                  <a:t>) return to the return on the market portfolio.</a:t>
                </a:r>
              </a:p>
            </p:txBody>
          </p:sp>
        </mc:Choice>
        <mc:Fallback xmlns="">
          <p:sp>
            <p:nvSpPr>
              <p:cNvPr id="10" name="Content Placeholder 2">
                <a:extLst>
                  <a:ext uri="{FF2B5EF4-FFF2-40B4-BE49-F238E27FC236}">
                    <a16:creationId xmlns:a16="http://schemas.microsoft.com/office/drawing/2014/main" id="{48C645A8-ABAC-1CF6-6C6A-C4C8CC64DFE2}"/>
                  </a:ext>
                </a:extLst>
              </p:cNvPr>
              <p:cNvSpPr>
                <a:spLocks noGrp="1" noRot="1" noChangeAspect="1" noMove="1" noResize="1" noEditPoints="1" noAdjustHandles="1" noChangeArrowheads="1" noChangeShapeType="1" noTextEdit="1"/>
              </p:cNvSpPr>
              <p:nvPr>
                <p:ph sz="half" idx="1"/>
              </p:nvPr>
            </p:nvSpPr>
            <p:spPr>
              <a:xfrm>
                <a:off x="414995" y="2339631"/>
                <a:ext cx="11362010" cy="365125"/>
              </a:xfrm>
              <a:blipFill>
                <a:blip r:embed="rId3"/>
                <a:stretch>
                  <a:fillRect l="-268" t="-13333" b="-33333"/>
                </a:stretch>
              </a:blipFill>
            </p:spPr>
            <p:txBody>
              <a:bodyPr/>
              <a:lstStyle/>
              <a:p>
                <a:r>
                  <a:rPr lang="en-SG">
                    <a:noFill/>
                  </a:rPr>
                  <a:t> </a:t>
                </a:r>
              </a:p>
            </p:txBody>
          </p:sp>
        </mc:Fallback>
      </mc:AlternateContent>
      <p:graphicFrame>
        <p:nvGraphicFramePr>
          <p:cNvPr id="3" name="Object 2">
            <a:extLst>
              <a:ext uri="{FF2B5EF4-FFF2-40B4-BE49-F238E27FC236}">
                <a16:creationId xmlns:a16="http://schemas.microsoft.com/office/drawing/2014/main" id="{0F9D8CDD-59E2-099A-3217-4667E7A35319}"/>
              </a:ext>
            </a:extLst>
          </p:cNvPr>
          <p:cNvGraphicFramePr>
            <a:graphicFrameLocks noChangeAspect="1"/>
          </p:cNvGraphicFramePr>
          <p:nvPr>
            <p:extLst>
              <p:ext uri="{D42A27DB-BD31-4B8C-83A1-F6EECF244321}">
                <p14:modId xmlns:p14="http://schemas.microsoft.com/office/powerpoint/2010/main" val="3036258450"/>
              </p:ext>
            </p:extLst>
          </p:nvPr>
        </p:nvGraphicFramePr>
        <p:xfrm>
          <a:off x="3567006" y="2698487"/>
          <a:ext cx="1266825" cy="1065212"/>
        </p:xfrm>
        <a:graphic>
          <a:graphicData uri="http://schemas.openxmlformats.org/presentationml/2006/ole">
            <mc:AlternateContent xmlns:mc="http://schemas.openxmlformats.org/markup-compatibility/2006">
              <mc:Choice xmlns:v="urn:schemas-microsoft-com:vml" Requires="v">
                <p:oleObj name="Equation" r:id="rId4" imgW="952200" imgH="799920" progId="Equation.DSMT4">
                  <p:embed/>
                </p:oleObj>
              </mc:Choice>
              <mc:Fallback>
                <p:oleObj name="Equation" r:id="rId4" imgW="952200" imgH="799920" progId="Equation.DSMT4">
                  <p:embed/>
                  <p:pic>
                    <p:nvPicPr>
                      <p:cNvPr id="8" name="Object 7">
                        <a:extLst>
                          <a:ext uri="{FF2B5EF4-FFF2-40B4-BE49-F238E27FC236}">
                            <a16:creationId xmlns:a16="http://schemas.microsoft.com/office/drawing/2014/main" id="{D2DDC380-7330-4604-EB80-84EA3D1315CD}"/>
                          </a:ext>
                        </a:extLst>
                      </p:cNvPr>
                      <p:cNvPicPr/>
                      <p:nvPr/>
                    </p:nvPicPr>
                    <p:blipFill>
                      <a:blip r:embed="rId5"/>
                      <a:stretch>
                        <a:fillRect/>
                      </a:stretch>
                    </p:blipFill>
                    <p:spPr>
                      <a:xfrm>
                        <a:off x="3567006" y="2698487"/>
                        <a:ext cx="1266825" cy="1065212"/>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3CA2ADE6-8C7B-74F4-68DE-6D0AE9399CA5}"/>
              </a:ext>
            </a:extLst>
          </p:cNvPr>
          <p:cNvGraphicFramePr>
            <a:graphicFrameLocks noChangeAspect="1"/>
          </p:cNvGraphicFramePr>
          <p:nvPr>
            <p:extLst>
              <p:ext uri="{D42A27DB-BD31-4B8C-83A1-F6EECF244321}">
                <p14:modId xmlns:p14="http://schemas.microsoft.com/office/powerpoint/2010/main" val="2427971850"/>
              </p:ext>
            </p:extLst>
          </p:nvPr>
        </p:nvGraphicFramePr>
        <p:xfrm>
          <a:off x="3723908" y="3920894"/>
          <a:ext cx="541337" cy="506413"/>
        </p:xfrm>
        <a:graphic>
          <a:graphicData uri="http://schemas.openxmlformats.org/presentationml/2006/ole">
            <mc:AlternateContent xmlns:mc="http://schemas.openxmlformats.org/markup-compatibility/2006">
              <mc:Choice xmlns:v="urn:schemas-microsoft-com:vml" Requires="v">
                <p:oleObj name="Equation" r:id="rId6" imgW="406080" imgH="380880" progId="Equation.DSMT4">
                  <p:embed/>
                </p:oleObj>
              </mc:Choice>
              <mc:Fallback>
                <p:oleObj name="Equation" r:id="rId6" imgW="406080" imgH="380880" progId="Equation.DSMT4">
                  <p:embed/>
                  <p:pic>
                    <p:nvPicPr>
                      <p:cNvPr id="9" name="Object 8">
                        <a:extLst>
                          <a:ext uri="{FF2B5EF4-FFF2-40B4-BE49-F238E27FC236}">
                            <a16:creationId xmlns:a16="http://schemas.microsoft.com/office/drawing/2014/main" id="{4610D91F-47B3-64EA-C585-FB43709A4F17}"/>
                          </a:ext>
                        </a:extLst>
                      </p:cNvPr>
                      <p:cNvPicPr/>
                      <p:nvPr/>
                    </p:nvPicPr>
                    <p:blipFill>
                      <a:blip r:embed="rId7"/>
                      <a:stretch>
                        <a:fillRect/>
                      </a:stretch>
                    </p:blipFill>
                    <p:spPr>
                      <a:xfrm>
                        <a:off x="3723908" y="3920894"/>
                        <a:ext cx="541337" cy="506413"/>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D5881B65-C96A-B416-C7C3-BE9083929C21}"/>
                  </a:ext>
                </a:extLst>
              </p:cNvPr>
              <p:cNvSpPr txBox="1">
                <a:spLocks/>
              </p:cNvSpPr>
              <p:nvPr/>
            </p:nvSpPr>
            <p:spPr>
              <a:xfrm>
                <a:off x="4463654" y="3855295"/>
                <a:ext cx="4042063" cy="1269064"/>
              </a:xfrm>
              <a:prstGeom prst="rect">
                <a:avLst/>
              </a:prstGeom>
            </p:spPr>
            <p:txBody>
              <a:bodyPr vert="horz" lIns="91440" tIns="45720" rIns="91440" bIns="45720" rtlCol="0" anchor="ctr">
                <a:noAutofit/>
              </a:bodyPr>
              <a:lstStyle>
                <a:defPPr>
                  <a:defRPr lang="en-US"/>
                </a:defPPr>
                <a:lvl1pPr marL="0" algn="l" defTabSz="457200" rtl="0" eaLnBrk="1" latinLnBrk="0" hangingPunct="1">
                  <a:defRPr sz="900" kern="1200" cap="all">
                    <a:solidFill>
                      <a:schemeClr val="accent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1">
                  <a:spcBef>
                    <a:spcPts val="1000"/>
                  </a:spcBef>
                </a:pPr>
                <a:r>
                  <a:rPr lang="en-US" sz="2400" dirty="0"/>
                  <a:t>Covariance between stock </a:t>
                </a:r>
                <a14:m>
                  <m:oMath xmlns:m="http://schemas.openxmlformats.org/officeDocument/2006/math">
                    <m:r>
                      <a:rPr lang="en-US" sz="2400" i="1" dirty="0" smtClean="0">
                        <a:latin typeface="Cambria Math" panose="02040503050406030204" pitchFamily="18" charset="0"/>
                      </a:rPr>
                      <m:t>𝑖</m:t>
                    </m:r>
                  </m:oMath>
                </a14:m>
                <a:r>
                  <a:rPr lang="en-US" sz="2400" dirty="0"/>
                  <a:t>’s returns and the market </a:t>
                </a:r>
                <a14:m>
                  <m:oMath xmlns:m="http://schemas.openxmlformats.org/officeDocument/2006/math">
                    <m:r>
                      <a:rPr lang="en-US" sz="2400" i="1" dirty="0" smtClean="0">
                        <a:latin typeface="Cambria Math" panose="02040503050406030204" pitchFamily="18" charset="0"/>
                      </a:rPr>
                      <m:t>𝑚</m:t>
                    </m:r>
                  </m:oMath>
                </a14:m>
                <a:r>
                  <a:rPr lang="en-US" sz="2400" dirty="0"/>
                  <a:t>’s returns.</a:t>
                </a:r>
              </a:p>
            </p:txBody>
          </p:sp>
        </mc:Choice>
        <mc:Fallback xmlns="">
          <p:sp>
            <p:nvSpPr>
              <p:cNvPr id="6" name="Content Placeholder 2">
                <a:extLst>
                  <a:ext uri="{FF2B5EF4-FFF2-40B4-BE49-F238E27FC236}">
                    <a16:creationId xmlns:a16="http://schemas.microsoft.com/office/drawing/2014/main" id="{D5881B65-C96A-B416-C7C3-BE9083929C21}"/>
                  </a:ext>
                </a:extLst>
              </p:cNvPr>
              <p:cNvSpPr txBox="1">
                <a:spLocks noRot="1" noChangeAspect="1" noMove="1" noResize="1" noEditPoints="1" noAdjustHandles="1" noChangeArrowheads="1" noChangeShapeType="1" noTextEdit="1"/>
              </p:cNvSpPr>
              <p:nvPr/>
            </p:nvSpPr>
            <p:spPr>
              <a:xfrm>
                <a:off x="4463654" y="3855295"/>
                <a:ext cx="4042063" cy="1269064"/>
              </a:xfrm>
              <a:prstGeom prst="rect">
                <a:avLst/>
              </a:prstGeom>
              <a:blipFill>
                <a:blip r:embed="rId8"/>
                <a:stretch>
                  <a:fillRect l="-2262" t="-478" b="-7656"/>
                </a:stretch>
              </a:blipFill>
            </p:spPr>
            <p:txBody>
              <a:bodyPr/>
              <a:lstStyle/>
              <a:p>
                <a:r>
                  <a:rPr lang="en-SG">
                    <a:noFill/>
                  </a:rPr>
                  <a:t> </a:t>
                </a:r>
              </a:p>
            </p:txBody>
          </p:sp>
        </mc:Fallback>
      </mc:AlternateContent>
      <p:graphicFrame>
        <p:nvGraphicFramePr>
          <p:cNvPr id="7" name="Object 6">
            <a:extLst>
              <a:ext uri="{FF2B5EF4-FFF2-40B4-BE49-F238E27FC236}">
                <a16:creationId xmlns:a16="http://schemas.microsoft.com/office/drawing/2014/main" id="{AC4E28F0-21E5-B7A5-A229-72657D66CDC8}"/>
              </a:ext>
            </a:extLst>
          </p:cNvPr>
          <p:cNvGraphicFramePr>
            <a:graphicFrameLocks noChangeAspect="1"/>
          </p:cNvGraphicFramePr>
          <p:nvPr>
            <p:extLst>
              <p:ext uri="{D42A27DB-BD31-4B8C-83A1-F6EECF244321}">
                <p14:modId xmlns:p14="http://schemas.microsoft.com/office/powerpoint/2010/main" val="186868130"/>
              </p:ext>
            </p:extLst>
          </p:nvPr>
        </p:nvGraphicFramePr>
        <p:xfrm>
          <a:off x="3723908" y="5340603"/>
          <a:ext cx="473075" cy="558800"/>
        </p:xfrm>
        <a:graphic>
          <a:graphicData uri="http://schemas.openxmlformats.org/presentationml/2006/ole">
            <mc:AlternateContent xmlns:mc="http://schemas.openxmlformats.org/markup-compatibility/2006">
              <mc:Choice xmlns:v="urn:schemas-microsoft-com:vml" Requires="v">
                <p:oleObj name="Equation" r:id="rId9" imgW="355320" imgH="419040" progId="Equation.DSMT4">
                  <p:embed/>
                </p:oleObj>
              </mc:Choice>
              <mc:Fallback>
                <p:oleObj name="Equation" r:id="rId9" imgW="355320" imgH="419040" progId="Equation.DSMT4">
                  <p:embed/>
                  <p:pic>
                    <p:nvPicPr>
                      <p:cNvPr id="10" name="Object 9">
                        <a:extLst>
                          <a:ext uri="{FF2B5EF4-FFF2-40B4-BE49-F238E27FC236}">
                            <a16:creationId xmlns:a16="http://schemas.microsoft.com/office/drawing/2014/main" id="{A1670DCC-AC50-AC2B-E607-8238D5BCC7DE}"/>
                          </a:ext>
                        </a:extLst>
                      </p:cNvPr>
                      <p:cNvPicPr/>
                      <p:nvPr/>
                    </p:nvPicPr>
                    <p:blipFill>
                      <a:blip r:embed="rId10"/>
                      <a:stretch>
                        <a:fillRect/>
                      </a:stretch>
                    </p:blipFill>
                    <p:spPr>
                      <a:xfrm>
                        <a:off x="3723908" y="5340603"/>
                        <a:ext cx="473075" cy="558800"/>
                      </a:xfrm>
                      <a:prstGeom prst="rect">
                        <a:avLst/>
                      </a:prstGeom>
                    </p:spPr>
                  </p:pic>
                </p:oleObj>
              </mc:Fallback>
            </mc:AlternateContent>
          </a:graphicData>
        </a:graphic>
      </p:graphicFrame>
      <p:sp>
        <p:nvSpPr>
          <p:cNvPr id="8" name="Content Placeholder 3">
            <a:extLst>
              <a:ext uri="{FF2B5EF4-FFF2-40B4-BE49-F238E27FC236}">
                <a16:creationId xmlns:a16="http://schemas.microsoft.com/office/drawing/2014/main" id="{F7FA6C5A-F315-BC1A-C0E4-70378DB3426B}"/>
              </a:ext>
            </a:extLst>
          </p:cNvPr>
          <p:cNvSpPr txBox="1">
            <a:spLocks/>
          </p:cNvSpPr>
          <p:nvPr/>
        </p:nvSpPr>
        <p:spPr>
          <a:xfrm>
            <a:off x="4459916" y="5215955"/>
            <a:ext cx="3740727" cy="852055"/>
          </a:xfrm>
          <a:prstGeom prst="rect">
            <a:avLst/>
          </a:prstGeom>
        </p:spPr>
        <p:txBody>
          <a:bodyP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sz="2400" dirty="0"/>
              <a:t>Variance of the returns on the market.</a:t>
            </a:r>
          </a:p>
        </p:txBody>
      </p:sp>
    </p:spTree>
    <p:extLst>
      <p:ext uri="{BB962C8B-B14F-4D97-AF65-F5344CB8AC3E}">
        <p14:creationId xmlns:p14="http://schemas.microsoft.com/office/powerpoint/2010/main" val="15587814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B7D2D-9B3F-A2ED-5AFA-EA7CC0824F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DB45CE-5C56-72CB-EC63-78A771C556E4}"/>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Estimating beta</a:t>
            </a:r>
          </a:p>
        </p:txBody>
      </p:sp>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EC129AE5-FE78-2DC4-D26D-A0724B673A21}"/>
                  </a:ext>
                </a:extLst>
              </p:cNvPr>
              <p:cNvSpPr>
                <a:spLocks noGrp="1"/>
              </p:cNvSpPr>
              <p:nvPr>
                <p:ph sz="half" idx="1"/>
              </p:nvPr>
            </p:nvSpPr>
            <p:spPr>
              <a:xfrm>
                <a:off x="6335807" y="2108577"/>
                <a:ext cx="5275001" cy="3434331"/>
              </a:xfrm>
            </p:spPr>
            <p:txBody>
              <a:bodyPr vert="horz" lIns="91440" tIns="45720" rIns="91440" bIns="45720" rtlCol="0" anchor="ctr">
                <a:normAutofit lnSpcReduction="10000"/>
              </a:bodyPr>
              <a:lstStyle/>
              <a:p>
                <a:r>
                  <a:rPr lang="en-US" dirty="0"/>
                  <a:t>Each dot in the figure plots the return of Citigroup on the y-axis and the return of the market on the x-axis for a given month.</a:t>
                </a:r>
              </a:p>
              <a:p>
                <a:pPr lvl="1"/>
                <a:r>
                  <a:rPr lang="en-US" dirty="0"/>
                  <a:t>We repeat the process for many months</a:t>
                </a:r>
                <a:r>
                  <a:rPr lang="en-US" dirty="0">
                    <a:sym typeface="Wingdings" panose="05000000000000000000" pitchFamily="2" charset="2"/>
                  </a:rPr>
                  <a:t> Scatter Plot shown in the figure.</a:t>
                </a:r>
              </a:p>
              <a:p>
                <a:r>
                  <a:rPr lang="en-US" dirty="0">
                    <a:sym typeface="Wingdings" panose="05000000000000000000" pitchFamily="2" charset="2"/>
                  </a:rPr>
                  <a:t>We can draw a best-fit line between the individual dots to show the overall relationship between Citigroup’s return and the market return. The </a:t>
                </a:r>
                <a:r>
                  <a:rPr lang="en-US" b="1" dirty="0">
                    <a:sym typeface="Wingdings" panose="05000000000000000000" pitchFamily="2" charset="2"/>
                  </a:rPr>
                  <a:t>slope of this line is Citigroup’s beta</a:t>
                </a:r>
                <a:r>
                  <a:rPr lang="en-US" dirty="0">
                    <a:sym typeface="Wingdings" panose="05000000000000000000" pitchFamily="2" charset="2"/>
                  </a:rPr>
                  <a:t>.</a:t>
                </a:r>
              </a:p>
              <a:p>
                <a:r>
                  <a:rPr lang="en-US" dirty="0">
                    <a:sym typeface="Wingdings" panose="05000000000000000000" pitchFamily="2" charset="2"/>
                  </a:rPr>
                  <a:t>Thus, the slope represents the regression coefficient </a:t>
                </a:r>
                <a14:m>
                  <m:oMath xmlns:m="http://schemas.openxmlformats.org/officeDocument/2006/math">
                    <m:sSub>
                      <m:sSubPr>
                        <m:ctrlPr>
                          <a:rPr lang="en-US" i="1" dirty="0" smtClean="0">
                            <a:latin typeface="Cambria Math" panose="02040503050406030204" pitchFamily="18" charset="0"/>
                            <a:sym typeface="Wingdings" panose="05000000000000000000" pitchFamily="2" charset="2"/>
                          </a:rPr>
                        </m:ctrlPr>
                      </m:sSubPr>
                      <m:e>
                        <m:r>
                          <a:rPr lang="en-US" i="1" dirty="0" smtClean="0">
                            <a:latin typeface="Cambria Math" panose="02040503050406030204" pitchFamily="18" charset="0"/>
                            <a:sym typeface="Wingdings" panose="05000000000000000000" pitchFamily="2" charset="2"/>
                          </a:rPr>
                          <m:t>𝛽</m:t>
                        </m:r>
                      </m:e>
                      <m:sub>
                        <m:r>
                          <a:rPr lang="en-US" i="1" dirty="0" err="1" smtClean="0">
                            <a:latin typeface="Cambria Math" panose="02040503050406030204" pitchFamily="18" charset="0"/>
                            <a:sym typeface="Wingdings" panose="05000000000000000000" pitchFamily="2" charset="2"/>
                          </a:rPr>
                          <m:t>𝑖</m:t>
                        </m:r>
                      </m:sub>
                    </m:sSub>
                  </m:oMath>
                </a14:m>
                <a:r>
                  <a:rPr lang="en-US" dirty="0">
                    <a:sym typeface="Wingdings" panose="05000000000000000000" pitchFamily="2" charset="2"/>
                  </a:rPr>
                  <a:t> from an OLS regression of Citigroup’s return on the market return:</a:t>
                </a:r>
              </a:p>
            </p:txBody>
          </p:sp>
        </mc:Choice>
        <mc:Fallback xmlns="">
          <p:sp>
            <p:nvSpPr>
              <p:cNvPr id="6" name="Content Placeholder 2">
                <a:extLst>
                  <a:ext uri="{FF2B5EF4-FFF2-40B4-BE49-F238E27FC236}">
                    <a16:creationId xmlns:a16="http://schemas.microsoft.com/office/drawing/2014/main" id="{EC129AE5-FE78-2DC4-D26D-A0724B673A21}"/>
                  </a:ext>
                </a:extLst>
              </p:cNvPr>
              <p:cNvSpPr>
                <a:spLocks noGrp="1" noRot="1" noChangeAspect="1" noMove="1" noResize="1" noEditPoints="1" noAdjustHandles="1" noChangeArrowheads="1" noChangeShapeType="1" noTextEdit="1"/>
              </p:cNvSpPr>
              <p:nvPr>
                <p:ph sz="half" idx="1"/>
              </p:nvPr>
            </p:nvSpPr>
            <p:spPr>
              <a:xfrm>
                <a:off x="6335807" y="2108577"/>
                <a:ext cx="5275001" cy="3434331"/>
              </a:xfrm>
              <a:blipFill>
                <a:blip r:embed="rId3"/>
                <a:stretch>
                  <a:fillRect l="-462" t="-1066" r="-1963" b="-2309"/>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5AFE4C2D-48C6-4F96-585A-7FBCFCEC9CCA}"/>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46</a:t>
            </a:fld>
            <a:endParaRPr lang="en-US"/>
          </a:p>
        </p:txBody>
      </p:sp>
      <p:pic>
        <p:nvPicPr>
          <p:cNvPr id="7" name="Picture 6" descr="A scatter plot of Citigroup stock returns versus market returns.">
            <a:extLst>
              <a:ext uri="{FF2B5EF4-FFF2-40B4-BE49-F238E27FC236}">
                <a16:creationId xmlns:a16="http://schemas.microsoft.com/office/drawing/2014/main" id="{B01F4DDC-C074-8CF6-2431-D85AB32B7007}"/>
              </a:ext>
            </a:extLst>
          </p:cNvPr>
          <p:cNvPicPr>
            <a:picLocks noChangeAspect="1"/>
          </p:cNvPicPr>
          <p:nvPr/>
        </p:nvPicPr>
        <p:blipFill>
          <a:blip r:embed="rId4"/>
          <a:stretch>
            <a:fillRect/>
          </a:stretch>
        </p:blipFill>
        <p:spPr>
          <a:xfrm>
            <a:off x="743603" y="2353035"/>
            <a:ext cx="4718382" cy="3700603"/>
          </a:xfrm>
          <a:prstGeom prst="rect">
            <a:avLst/>
          </a:prstGeom>
        </p:spPr>
      </p:pic>
      <p:pic>
        <p:nvPicPr>
          <p:cNvPr id="5" name="Picture 4">
            <a:extLst>
              <a:ext uri="{FF2B5EF4-FFF2-40B4-BE49-F238E27FC236}">
                <a16:creationId xmlns:a16="http://schemas.microsoft.com/office/drawing/2014/main" id="{6B7E5185-BF0E-44E2-A54E-C77C50D15DE6}"/>
              </a:ext>
            </a:extLst>
          </p:cNvPr>
          <p:cNvPicPr>
            <a:picLocks noChangeAspect="1"/>
          </p:cNvPicPr>
          <p:nvPr/>
        </p:nvPicPr>
        <p:blipFill>
          <a:blip r:embed="rId5"/>
          <a:stretch>
            <a:fillRect/>
          </a:stretch>
        </p:blipFill>
        <p:spPr>
          <a:xfrm>
            <a:off x="7515056" y="5612659"/>
            <a:ext cx="2646266" cy="645740"/>
          </a:xfrm>
          <a:prstGeom prst="rect">
            <a:avLst/>
          </a:prstGeom>
        </p:spPr>
      </p:pic>
    </p:spTree>
    <p:extLst>
      <p:ext uri="{BB962C8B-B14F-4D97-AF65-F5344CB8AC3E}">
        <p14:creationId xmlns:p14="http://schemas.microsoft.com/office/powerpoint/2010/main" val="42748967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075B8BD-0CDE-F7AB-B3DB-01C7A889B97B}"/>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2928117C-9446-4E7F-AE62-95E0F6DB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13" name="Rectangle 12">
            <a:extLst>
              <a:ext uri="{FF2B5EF4-FFF2-40B4-BE49-F238E27FC236}">
                <a16:creationId xmlns:a16="http://schemas.microsoft.com/office/drawing/2014/main" id="{84D30AFB-4D71-48B0-AA00-28EE92363A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15" name="Rectangle 14">
            <a:extLst>
              <a:ext uri="{FF2B5EF4-FFF2-40B4-BE49-F238E27FC236}">
                <a16:creationId xmlns:a16="http://schemas.microsoft.com/office/drawing/2014/main" id="{96A0B76F-8010-4C62-B4B6-C5FC438C0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17" name="Rectangle 16">
            <a:extLst>
              <a:ext uri="{FF2B5EF4-FFF2-40B4-BE49-F238E27FC236}">
                <a16:creationId xmlns:a16="http://schemas.microsoft.com/office/drawing/2014/main" id="{B36BEBD5-A373-4C8C-8C06-CD8007E22F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2" name="Title 1">
            <a:extLst>
              <a:ext uri="{FF2B5EF4-FFF2-40B4-BE49-F238E27FC236}">
                <a16:creationId xmlns:a16="http://schemas.microsoft.com/office/drawing/2014/main" id="{044A455F-1FBF-A4BA-4020-07782065F04D}"/>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Estimating beta</a:t>
            </a:r>
          </a:p>
        </p:txBody>
      </p:sp>
      <p:sp>
        <p:nvSpPr>
          <p:cNvPr id="19" name="Rectangle 18">
            <a:extLst>
              <a:ext uri="{FF2B5EF4-FFF2-40B4-BE49-F238E27FC236}">
                <a16:creationId xmlns:a16="http://schemas.microsoft.com/office/drawing/2014/main" id="{FF48D04A-B18A-4669-86FA-1F7C104C4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8A8E64B4-EA01-493E-68E6-BD515693E2DF}"/>
              </a:ext>
            </a:extLst>
          </p:cNvPr>
          <p:cNvSpPr>
            <a:spLocks noGrp="1"/>
          </p:cNvSpPr>
          <p:nvPr>
            <p:ph sz="half" idx="1"/>
          </p:nvPr>
        </p:nvSpPr>
        <p:spPr>
          <a:xfrm>
            <a:off x="6195316" y="1988049"/>
            <a:ext cx="5306603" cy="4505218"/>
          </a:xfrm>
        </p:spPr>
        <p:txBody>
          <a:bodyPr vert="horz" lIns="91440" tIns="45720" rIns="91440" bIns="45720" rtlCol="0" anchor="ctr">
            <a:normAutofit/>
          </a:bodyPr>
          <a:lstStyle/>
          <a:p>
            <a:r>
              <a:rPr lang="en-US" dirty="0"/>
              <a:t>In this figure, Beta is estimated at 1.56.</a:t>
            </a:r>
          </a:p>
          <a:p>
            <a:pPr lvl="1"/>
            <a:r>
              <a:rPr lang="en-US" dirty="0"/>
              <a:t>The return on Citigroup stock changes on average by 1.56% for each additional 1% change in the market return. </a:t>
            </a:r>
          </a:p>
          <a:p>
            <a:r>
              <a:rPr lang="en-US" dirty="0"/>
              <a:t>Intuition behind Beta: It measures the </a:t>
            </a:r>
            <a:r>
              <a:rPr lang="en-US" b="1" dirty="0"/>
              <a:t>sensitivity of the stock </a:t>
            </a:r>
            <a:r>
              <a:rPr lang="en-US" dirty="0"/>
              <a:t>with respect to the market.</a:t>
            </a:r>
          </a:p>
          <a:p>
            <a:r>
              <a:rPr lang="en-US" dirty="0"/>
              <a:t>If the future resembles the past, then when the market rises an extra 1%, Citigroup's stock price will rise by an extra 1.56% on average. </a:t>
            </a:r>
          </a:p>
          <a:p>
            <a:pPr lvl="1"/>
            <a:r>
              <a:rPr lang="en-US" dirty="0"/>
              <a:t>When the market falls an extra 2%, Citigroup's stock price will fall on average by an extra 2 X 1.56 = 3.12%.</a:t>
            </a:r>
          </a:p>
          <a:p>
            <a:r>
              <a:rPr lang="en-US" dirty="0"/>
              <a:t>Since beta represents undiversifiable risk, the beta of a portfolio is simply the weighted average of the betas of the stocks in that portfolio.</a:t>
            </a:r>
          </a:p>
        </p:txBody>
      </p:sp>
      <p:sp>
        <p:nvSpPr>
          <p:cNvPr id="4" name="Slide Number Placeholder 3">
            <a:extLst>
              <a:ext uri="{FF2B5EF4-FFF2-40B4-BE49-F238E27FC236}">
                <a16:creationId xmlns:a16="http://schemas.microsoft.com/office/drawing/2014/main" id="{6009B746-FAB8-B74A-5B65-005A4FD7C2EC}"/>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47</a:t>
            </a:fld>
            <a:endParaRPr lang="en-US"/>
          </a:p>
        </p:txBody>
      </p:sp>
      <p:pic>
        <p:nvPicPr>
          <p:cNvPr id="7" name="Picture 6" descr="A scatter plot of Citigroup stock returns versus market returns.">
            <a:extLst>
              <a:ext uri="{FF2B5EF4-FFF2-40B4-BE49-F238E27FC236}">
                <a16:creationId xmlns:a16="http://schemas.microsoft.com/office/drawing/2014/main" id="{D3D5FBBD-1EA1-1F2C-BBB0-B796E3A8F08E}"/>
              </a:ext>
            </a:extLst>
          </p:cNvPr>
          <p:cNvPicPr>
            <a:picLocks noChangeAspect="1"/>
          </p:cNvPicPr>
          <p:nvPr/>
        </p:nvPicPr>
        <p:blipFill>
          <a:blip r:embed="rId3"/>
          <a:stretch>
            <a:fillRect/>
          </a:stretch>
        </p:blipFill>
        <p:spPr>
          <a:xfrm>
            <a:off x="743603" y="2353035"/>
            <a:ext cx="4718382" cy="3700603"/>
          </a:xfrm>
          <a:prstGeom prst="rect">
            <a:avLst/>
          </a:prstGeom>
        </p:spPr>
      </p:pic>
    </p:spTree>
    <p:extLst>
      <p:ext uri="{BB962C8B-B14F-4D97-AF65-F5344CB8AC3E}">
        <p14:creationId xmlns:p14="http://schemas.microsoft.com/office/powerpoint/2010/main" val="34831244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02E21-B952-306D-9DB8-D06248B97A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73D511-28C6-393F-E7C8-A9429CC3152D}"/>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What determines beta?</a:t>
            </a:r>
          </a:p>
        </p:txBody>
      </p:sp>
      <p:sp>
        <p:nvSpPr>
          <p:cNvPr id="4" name="Slide Number Placeholder 3">
            <a:extLst>
              <a:ext uri="{FF2B5EF4-FFF2-40B4-BE49-F238E27FC236}">
                <a16:creationId xmlns:a16="http://schemas.microsoft.com/office/drawing/2014/main" id="{6148FA72-A146-FC46-8BA6-B7F442DE9F91}"/>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48</a:t>
            </a:fld>
            <a:endParaRPr lang="en-US" dirty="0"/>
          </a:p>
        </p:txBody>
      </p:sp>
      <p:sp>
        <p:nvSpPr>
          <p:cNvPr id="10" name="Content Placeholder 2">
            <a:extLst>
              <a:ext uri="{FF2B5EF4-FFF2-40B4-BE49-F238E27FC236}">
                <a16:creationId xmlns:a16="http://schemas.microsoft.com/office/drawing/2014/main" id="{44E82597-73A8-2FEE-6A44-8D965AF96FA3}"/>
              </a:ext>
            </a:extLst>
          </p:cNvPr>
          <p:cNvSpPr>
            <a:spLocks noGrp="1"/>
          </p:cNvSpPr>
          <p:nvPr>
            <p:ph sz="half" idx="1"/>
          </p:nvPr>
        </p:nvSpPr>
        <p:spPr>
          <a:xfrm>
            <a:off x="414995" y="4009182"/>
            <a:ext cx="11362010" cy="365125"/>
          </a:xfrm>
        </p:spPr>
        <p:txBody>
          <a:bodyPr vert="horz" lIns="91440" tIns="45720" rIns="91440" bIns="45720" rtlCol="0" anchor="ctr">
            <a:noAutofit/>
          </a:bodyPr>
          <a:lstStyle/>
          <a:p>
            <a:r>
              <a:rPr lang="en-US" sz="2000" dirty="0"/>
              <a:t>A stock’s beta is primarily driven by </a:t>
            </a:r>
            <a:r>
              <a:rPr lang="en-US" sz="2000" i="1" dirty="0"/>
              <a:t>business risk</a:t>
            </a:r>
            <a:r>
              <a:rPr lang="en-US" sz="2000" dirty="0"/>
              <a:t>, measuring </a:t>
            </a:r>
            <a:r>
              <a:rPr lang="en-US" sz="2000" i="1" dirty="0"/>
              <a:t>how heavily the company's underlying revenue depends on the broader economic cycle</a:t>
            </a:r>
            <a:r>
              <a:rPr lang="en-US" sz="2000" dirty="0"/>
              <a:t>.</a:t>
            </a:r>
          </a:p>
          <a:p>
            <a:r>
              <a:rPr lang="en-US" sz="2000" dirty="0"/>
              <a:t>Luxury manufacturers like Porsche typically exhibit betas greater than 1, as discretionary spending on high-end goods fluctuates aggressively with market booms and busts.</a:t>
            </a:r>
          </a:p>
          <a:p>
            <a:r>
              <a:rPr lang="en-US" sz="2000" dirty="0"/>
              <a:t>Companies providing essential services, such as energy companies, generally have betas between 0 and 1 because demand for necessities like electricity remains stable regardless of economic conditions.</a:t>
            </a:r>
          </a:p>
          <a:p>
            <a:r>
              <a:rPr lang="en-US" sz="2000" dirty="0"/>
              <a:t>True negative beta assets are exceptionally rare in public markets, as even counter-cyclical businesses like insolvency practices are usually part of larger, diversified firms that still correlate with the overall economy.</a:t>
            </a:r>
          </a:p>
        </p:txBody>
      </p:sp>
    </p:spTree>
    <p:extLst>
      <p:ext uri="{BB962C8B-B14F-4D97-AF65-F5344CB8AC3E}">
        <p14:creationId xmlns:p14="http://schemas.microsoft.com/office/powerpoint/2010/main" val="38289993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7372F-D5D4-183E-0A6B-50744507A6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30E8D8-8EDB-8090-1777-1C74A7B8A1F7}"/>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CAPM, Betas, and expected returns</a:t>
            </a:r>
          </a:p>
        </p:txBody>
      </p:sp>
      <p:sp>
        <p:nvSpPr>
          <p:cNvPr id="4" name="Slide Number Placeholder 3">
            <a:extLst>
              <a:ext uri="{FF2B5EF4-FFF2-40B4-BE49-F238E27FC236}">
                <a16:creationId xmlns:a16="http://schemas.microsoft.com/office/drawing/2014/main" id="{9F4EFC28-B3A0-009B-35B7-B04FC08DE64B}"/>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49</a:t>
            </a:fld>
            <a:endParaRPr lang="en-US" dirty="0"/>
          </a:p>
        </p:txBody>
      </p:sp>
      <mc:AlternateContent xmlns:mc="http://schemas.openxmlformats.org/markup-compatibility/2006" xmlns:a14="http://schemas.microsoft.com/office/drawing/2010/main">
        <mc:Choice Requires="a14">
          <p:graphicFrame>
            <p:nvGraphicFramePr>
              <p:cNvPr id="6" name="Table 4">
                <a:extLst>
                  <a:ext uri="{FF2B5EF4-FFF2-40B4-BE49-F238E27FC236}">
                    <a16:creationId xmlns:a16="http://schemas.microsoft.com/office/drawing/2014/main" id="{2E621130-918B-9DC1-DD65-95CB06526FCA}"/>
                  </a:ext>
                </a:extLst>
              </p:cNvPr>
              <p:cNvGraphicFramePr>
                <a:graphicFrameLocks noGrp="1"/>
              </p:cNvGraphicFramePr>
              <p:nvPr>
                <p:extLst>
                  <p:ext uri="{D42A27DB-BD31-4B8C-83A1-F6EECF244321}">
                    <p14:modId xmlns:p14="http://schemas.microsoft.com/office/powerpoint/2010/main" val="1814902378"/>
                  </p:ext>
                </p:extLst>
              </p:nvPr>
            </p:nvGraphicFramePr>
            <p:xfrm>
              <a:off x="3569964" y="2229264"/>
              <a:ext cx="4582886" cy="407416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1664194708"/>
                        </a:ext>
                      </a:extLst>
                    </a:gridCol>
                    <a:gridCol w="1534886">
                      <a:extLst>
                        <a:ext uri="{9D8B030D-6E8A-4147-A177-3AD203B41FA5}">
                          <a16:colId xmlns:a16="http://schemas.microsoft.com/office/drawing/2014/main" val="4034186432"/>
                        </a:ext>
                      </a:extLst>
                    </a:gridCol>
                  </a:tblGrid>
                  <a:tr h="333829">
                    <a:tc>
                      <a:txBody>
                        <a:bodyPr/>
                        <a:lstStyle/>
                        <a:p>
                          <a:r>
                            <a:rPr lang="en-US" dirty="0"/>
                            <a:t>Stock</a:t>
                          </a:r>
                        </a:p>
                      </a:txBody>
                      <a:tcPr/>
                    </a:tc>
                    <a:tc>
                      <a:txBody>
                        <a:bodyPr/>
                        <a:lstStyle/>
                        <a:p>
                          <a:r>
                            <a:rPr lang="en-US" dirty="0"/>
                            <a:t>Beta (</a:t>
                          </a:r>
                          <a14:m>
                            <m:oMath xmlns:m="http://schemas.openxmlformats.org/officeDocument/2006/math">
                              <m:r>
                                <a:rPr lang="en-US" i="1" dirty="0" smtClean="0">
                                  <a:latin typeface="Cambria Math" panose="02040503050406030204" pitchFamily="18" charset="0"/>
                                </a:rPr>
                                <m:t>𝛽</m:t>
                              </m:r>
                            </m:oMath>
                          </a14:m>
                          <a:r>
                            <a:rPr lang="en-US" dirty="0"/>
                            <a:t>)</a:t>
                          </a:r>
                        </a:p>
                      </a:txBody>
                      <a:tcPr/>
                    </a:tc>
                    <a:extLst>
                      <a:ext uri="{0D108BD9-81ED-4DB2-BD59-A6C34878D82A}">
                        <a16:rowId xmlns:a16="http://schemas.microsoft.com/office/drawing/2014/main" val="224085968"/>
                      </a:ext>
                    </a:extLst>
                  </a:tr>
                  <a:tr h="370840">
                    <a:tc>
                      <a:txBody>
                        <a:bodyPr/>
                        <a:lstStyle/>
                        <a:p>
                          <a:r>
                            <a:rPr lang="en-US" dirty="0"/>
                            <a:t>Citigroup</a:t>
                          </a:r>
                        </a:p>
                      </a:txBody>
                      <a:tcPr/>
                    </a:tc>
                    <a:tc>
                      <a:txBody>
                        <a:bodyPr/>
                        <a:lstStyle/>
                        <a:p>
                          <a:r>
                            <a:rPr lang="en-US" dirty="0"/>
                            <a:t>1.56</a:t>
                          </a:r>
                        </a:p>
                      </a:txBody>
                      <a:tcPr/>
                    </a:tc>
                    <a:extLst>
                      <a:ext uri="{0D108BD9-81ED-4DB2-BD59-A6C34878D82A}">
                        <a16:rowId xmlns:a16="http://schemas.microsoft.com/office/drawing/2014/main" val="3624060815"/>
                      </a:ext>
                    </a:extLst>
                  </a:tr>
                  <a:tr h="370840">
                    <a:tc>
                      <a:txBody>
                        <a:bodyPr/>
                        <a:lstStyle/>
                        <a:p>
                          <a:r>
                            <a:rPr lang="en-US" dirty="0"/>
                            <a:t>Nucor</a:t>
                          </a:r>
                        </a:p>
                      </a:txBody>
                      <a:tcPr/>
                    </a:tc>
                    <a:tc>
                      <a:txBody>
                        <a:bodyPr/>
                        <a:lstStyle/>
                        <a:p>
                          <a:r>
                            <a:rPr lang="en-US" dirty="0"/>
                            <a:t>1.52</a:t>
                          </a:r>
                        </a:p>
                      </a:txBody>
                      <a:tcPr/>
                    </a:tc>
                    <a:extLst>
                      <a:ext uri="{0D108BD9-81ED-4DB2-BD59-A6C34878D82A}">
                        <a16:rowId xmlns:a16="http://schemas.microsoft.com/office/drawing/2014/main" val="1006732644"/>
                      </a:ext>
                    </a:extLst>
                  </a:tr>
                  <a:tr h="370840">
                    <a:tc>
                      <a:txBody>
                        <a:bodyPr/>
                        <a:lstStyle/>
                        <a:p>
                          <a:r>
                            <a:rPr lang="en-US" dirty="0"/>
                            <a:t>Goldman</a:t>
                          </a:r>
                          <a:r>
                            <a:rPr lang="en-US" baseline="0" dirty="0"/>
                            <a:t> Sachs</a:t>
                          </a:r>
                          <a:endParaRPr lang="en-US" dirty="0"/>
                        </a:p>
                      </a:txBody>
                      <a:tcPr/>
                    </a:tc>
                    <a:tc>
                      <a:txBody>
                        <a:bodyPr/>
                        <a:lstStyle/>
                        <a:p>
                          <a:r>
                            <a:rPr lang="en-US" dirty="0"/>
                            <a:t>1.42</a:t>
                          </a:r>
                        </a:p>
                      </a:txBody>
                      <a:tcPr/>
                    </a:tc>
                    <a:extLst>
                      <a:ext uri="{0D108BD9-81ED-4DB2-BD59-A6C34878D82A}">
                        <a16:rowId xmlns:a16="http://schemas.microsoft.com/office/drawing/2014/main" val="965115322"/>
                      </a:ext>
                    </a:extLst>
                  </a:tr>
                  <a:tr h="370840">
                    <a:tc>
                      <a:txBody>
                        <a:bodyPr/>
                        <a:lstStyle/>
                        <a:p>
                          <a:r>
                            <a:rPr lang="en-US" dirty="0"/>
                            <a:t>Apple</a:t>
                          </a:r>
                        </a:p>
                      </a:txBody>
                      <a:tcPr/>
                    </a:tc>
                    <a:tc>
                      <a:txBody>
                        <a:bodyPr/>
                        <a:lstStyle/>
                        <a:p>
                          <a:r>
                            <a:rPr lang="en-US" dirty="0"/>
                            <a:t>1.24</a:t>
                          </a:r>
                        </a:p>
                      </a:txBody>
                      <a:tcPr/>
                    </a:tc>
                    <a:extLst>
                      <a:ext uri="{0D108BD9-81ED-4DB2-BD59-A6C34878D82A}">
                        <a16:rowId xmlns:a16="http://schemas.microsoft.com/office/drawing/2014/main" val="3306209054"/>
                      </a:ext>
                    </a:extLst>
                  </a:tr>
                  <a:tr h="370840">
                    <a:tc>
                      <a:txBody>
                        <a:bodyPr/>
                        <a:lstStyle/>
                        <a:p>
                          <a:r>
                            <a:rPr lang="en-US" dirty="0"/>
                            <a:t>Southwest</a:t>
                          </a:r>
                          <a:r>
                            <a:rPr lang="en-US" baseline="0" dirty="0"/>
                            <a:t> Airlines</a:t>
                          </a:r>
                          <a:endParaRPr lang="en-US" dirty="0"/>
                        </a:p>
                      </a:txBody>
                      <a:tcPr/>
                    </a:tc>
                    <a:tc>
                      <a:txBody>
                        <a:bodyPr/>
                        <a:lstStyle/>
                        <a:p>
                          <a:r>
                            <a:rPr lang="en-US" dirty="0"/>
                            <a:t>1.10</a:t>
                          </a:r>
                        </a:p>
                      </a:txBody>
                      <a:tcPr/>
                    </a:tc>
                    <a:extLst>
                      <a:ext uri="{0D108BD9-81ED-4DB2-BD59-A6C34878D82A}">
                        <a16:rowId xmlns:a16="http://schemas.microsoft.com/office/drawing/2014/main" val="3759588906"/>
                      </a:ext>
                    </a:extLst>
                  </a:tr>
                  <a:tr h="370840">
                    <a:tc>
                      <a:txBody>
                        <a:bodyPr/>
                        <a:lstStyle/>
                        <a:p>
                          <a:r>
                            <a:rPr lang="en-US" dirty="0"/>
                            <a:t>Home</a:t>
                          </a:r>
                          <a:r>
                            <a:rPr lang="en-US" baseline="0" dirty="0"/>
                            <a:t> Depot</a:t>
                          </a:r>
                          <a:endParaRPr lang="en-US" dirty="0"/>
                        </a:p>
                      </a:txBody>
                      <a:tcPr/>
                    </a:tc>
                    <a:tc>
                      <a:txBody>
                        <a:bodyPr/>
                        <a:lstStyle/>
                        <a:p>
                          <a:r>
                            <a:rPr lang="en-US" dirty="0"/>
                            <a:t>0.95</a:t>
                          </a:r>
                        </a:p>
                      </a:txBody>
                      <a:tcPr/>
                    </a:tc>
                    <a:extLst>
                      <a:ext uri="{0D108BD9-81ED-4DB2-BD59-A6C34878D82A}">
                        <a16:rowId xmlns:a16="http://schemas.microsoft.com/office/drawing/2014/main" val="2305045430"/>
                      </a:ext>
                    </a:extLst>
                  </a:tr>
                  <a:tr h="370840">
                    <a:tc>
                      <a:txBody>
                        <a:bodyPr/>
                        <a:lstStyle/>
                        <a:p>
                          <a:r>
                            <a:rPr lang="en-US" dirty="0"/>
                            <a:t>Microsoft</a:t>
                          </a:r>
                        </a:p>
                      </a:txBody>
                      <a:tcPr/>
                    </a:tc>
                    <a:tc>
                      <a:txBody>
                        <a:bodyPr/>
                        <a:lstStyle/>
                        <a:p>
                          <a:r>
                            <a:rPr lang="en-US" dirty="0"/>
                            <a:t>0.94</a:t>
                          </a:r>
                        </a:p>
                      </a:txBody>
                      <a:tcPr/>
                    </a:tc>
                    <a:extLst>
                      <a:ext uri="{0D108BD9-81ED-4DB2-BD59-A6C34878D82A}">
                        <a16:rowId xmlns:a16="http://schemas.microsoft.com/office/drawing/2014/main" val="3581062381"/>
                      </a:ext>
                    </a:extLst>
                  </a:tr>
                  <a:tr h="370840">
                    <a:tc>
                      <a:txBody>
                        <a:bodyPr/>
                        <a:lstStyle/>
                        <a:p>
                          <a:r>
                            <a:rPr lang="en-US" dirty="0"/>
                            <a:t>Coca-Cola</a:t>
                          </a:r>
                        </a:p>
                      </a:txBody>
                      <a:tcPr/>
                    </a:tc>
                    <a:tc>
                      <a:txBody>
                        <a:bodyPr/>
                        <a:lstStyle/>
                        <a:p>
                          <a:r>
                            <a:rPr lang="en-US" dirty="0"/>
                            <a:t>0.57</a:t>
                          </a:r>
                        </a:p>
                      </a:txBody>
                      <a:tcPr/>
                    </a:tc>
                    <a:extLst>
                      <a:ext uri="{0D108BD9-81ED-4DB2-BD59-A6C34878D82A}">
                        <a16:rowId xmlns:a16="http://schemas.microsoft.com/office/drawing/2014/main" val="2598311517"/>
                      </a:ext>
                    </a:extLst>
                  </a:tr>
                  <a:tr h="370840">
                    <a:tc>
                      <a:txBody>
                        <a:bodyPr/>
                        <a:lstStyle/>
                        <a:p>
                          <a:r>
                            <a:rPr lang="en-US" dirty="0"/>
                            <a:t>Johnson</a:t>
                          </a:r>
                          <a:r>
                            <a:rPr lang="en-US" baseline="0" dirty="0"/>
                            <a:t> &amp; Johnson</a:t>
                          </a:r>
                          <a:endParaRPr lang="en-US" dirty="0"/>
                        </a:p>
                      </a:txBody>
                      <a:tcPr/>
                    </a:tc>
                    <a:tc>
                      <a:txBody>
                        <a:bodyPr/>
                        <a:lstStyle/>
                        <a:p>
                          <a:r>
                            <a:rPr lang="en-US" dirty="0"/>
                            <a:t>0.56</a:t>
                          </a:r>
                        </a:p>
                      </a:txBody>
                      <a:tcPr/>
                    </a:tc>
                    <a:extLst>
                      <a:ext uri="{0D108BD9-81ED-4DB2-BD59-A6C34878D82A}">
                        <a16:rowId xmlns:a16="http://schemas.microsoft.com/office/drawing/2014/main" val="4289514762"/>
                      </a:ext>
                    </a:extLst>
                  </a:tr>
                  <a:tr h="370840">
                    <a:tc>
                      <a:txBody>
                        <a:bodyPr/>
                        <a:lstStyle/>
                        <a:p>
                          <a:r>
                            <a:rPr lang="en-US" dirty="0"/>
                            <a:t>Walmart</a:t>
                          </a:r>
                        </a:p>
                      </a:txBody>
                      <a:tcPr/>
                    </a:tc>
                    <a:tc>
                      <a:txBody>
                        <a:bodyPr/>
                        <a:lstStyle/>
                        <a:p>
                          <a:r>
                            <a:rPr lang="en-US" dirty="0"/>
                            <a:t>0.54</a:t>
                          </a:r>
                        </a:p>
                      </a:txBody>
                      <a:tcPr/>
                    </a:tc>
                    <a:extLst>
                      <a:ext uri="{0D108BD9-81ED-4DB2-BD59-A6C34878D82A}">
                        <a16:rowId xmlns:a16="http://schemas.microsoft.com/office/drawing/2014/main" val="274944550"/>
                      </a:ext>
                    </a:extLst>
                  </a:tr>
                </a:tbl>
              </a:graphicData>
            </a:graphic>
          </p:graphicFrame>
        </mc:Choice>
        <mc:Fallback xmlns="">
          <p:graphicFrame>
            <p:nvGraphicFramePr>
              <p:cNvPr id="6" name="Table 4">
                <a:extLst>
                  <a:ext uri="{FF2B5EF4-FFF2-40B4-BE49-F238E27FC236}">
                    <a16:creationId xmlns:a16="http://schemas.microsoft.com/office/drawing/2014/main" id="{2E621130-918B-9DC1-DD65-95CB06526FCA}"/>
                  </a:ext>
                </a:extLst>
              </p:cNvPr>
              <p:cNvGraphicFramePr>
                <a:graphicFrameLocks noGrp="1"/>
              </p:cNvGraphicFramePr>
              <p:nvPr>
                <p:extLst>
                  <p:ext uri="{D42A27DB-BD31-4B8C-83A1-F6EECF244321}">
                    <p14:modId xmlns:p14="http://schemas.microsoft.com/office/powerpoint/2010/main" val="1814902378"/>
                  </p:ext>
                </p:extLst>
              </p:nvPr>
            </p:nvGraphicFramePr>
            <p:xfrm>
              <a:off x="3569964" y="2229264"/>
              <a:ext cx="4582886" cy="407416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1664194708"/>
                        </a:ext>
                      </a:extLst>
                    </a:gridCol>
                    <a:gridCol w="1534886">
                      <a:extLst>
                        <a:ext uri="{9D8B030D-6E8A-4147-A177-3AD203B41FA5}">
                          <a16:colId xmlns:a16="http://schemas.microsoft.com/office/drawing/2014/main" val="4034186432"/>
                        </a:ext>
                      </a:extLst>
                    </a:gridCol>
                  </a:tblGrid>
                  <a:tr h="365760">
                    <a:tc>
                      <a:txBody>
                        <a:bodyPr/>
                        <a:lstStyle/>
                        <a:p>
                          <a:r>
                            <a:rPr lang="en-US" dirty="0"/>
                            <a:t>Stock</a:t>
                          </a:r>
                        </a:p>
                      </a:txBody>
                      <a:tcPr/>
                    </a:tc>
                    <a:tc>
                      <a:txBody>
                        <a:bodyPr/>
                        <a:lstStyle/>
                        <a:p>
                          <a:endParaRPr lang="en-US"/>
                        </a:p>
                      </a:txBody>
                      <a:tcPr>
                        <a:blipFill>
                          <a:blip r:embed="rId3"/>
                          <a:stretch>
                            <a:fillRect l="-199206" t="-8333" r="-1587" b="-1040000"/>
                          </a:stretch>
                        </a:blipFill>
                      </a:tcPr>
                    </a:tc>
                    <a:extLst>
                      <a:ext uri="{0D108BD9-81ED-4DB2-BD59-A6C34878D82A}">
                        <a16:rowId xmlns:a16="http://schemas.microsoft.com/office/drawing/2014/main" val="224085968"/>
                      </a:ext>
                    </a:extLst>
                  </a:tr>
                  <a:tr h="370840">
                    <a:tc>
                      <a:txBody>
                        <a:bodyPr/>
                        <a:lstStyle/>
                        <a:p>
                          <a:r>
                            <a:rPr lang="en-US" dirty="0"/>
                            <a:t>Citigroup</a:t>
                          </a:r>
                        </a:p>
                      </a:txBody>
                      <a:tcPr/>
                    </a:tc>
                    <a:tc>
                      <a:txBody>
                        <a:bodyPr/>
                        <a:lstStyle/>
                        <a:p>
                          <a:r>
                            <a:rPr lang="en-US" dirty="0"/>
                            <a:t>1.56</a:t>
                          </a:r>
                        </a:p>
                      </a:txBody>
                      <a:tcPr/>
                    </a:tc>
                    <a:extLst>
                      <a:ext uri="{0D108BD9-81ED-4DB2-BD59-A6C34878D82A}">
                        <a16:rowId xmlns:a16="http://schemas.microsoft.com/office/drawing/2014/main" val="3624060815"/>
                      </a:ext>
                    </a:extLst>
                  </a:tr>
                  <a:tr h="370840">
                    <a:tc>
                      <a:txBody>
                        <a:bodyPr/>
                        <a:lstStyle/>
                        <a:p>
                          <a:r>
                            <a:rPr lang="en-US" dirty="0"/>
                            <a:t>Nucor</a:t>
                          </a:r>
                        </a:p>
                      </a:txBody>
                      <a:tcPr/>
                    </a:tc>
                    <a:tc>
                      <a:txBody>
                        <a:bodyPr/>
                        <a:lstStyle/>
                        <a:p>
                          <a:r>
                            <a:rPr lang="en-US" dirty="0"/>
                            <a:t>1.52</a:t>
                          </a:r>
                        </a:p>
                      </a:txBody>
                      <a:tcPr/>
                    </a:tc>
                    <a:extLst>
                      <a:ext uri="{0D108BD9-81ED-4DB2-BD59-A6C34878D82A}">
                        <a16:rowId xmlns:a16="http://schemas.microsoft.com/office/drawing/2014/main" val="1006732644"/>
                      </a:ext>
                    </a:extLst>
                  </a:tr>
                  <a:tr h="370840">
                    <a:tc>
                      <a:txBody>
                        <a:bodyPr/>
                        <a:lstStyle/>
                        <a:p>
                          <a:r>
                            <a:rPr lang="en-US" dirty="0"/>
                            <a:t>Goldman</a:t>
                          </a:r>
                          <a:r>
                            <a:rPr lang="en-US" baseline="0" dirty="0"/>
                            <a:t> Sachs</a:t>
                          </a:r>
                          <a:endParaRPr lang="en-US" dirty="0"/>
                        </a:p>
                      </a:txBody>
                      <a:tcPr/>
                    </a:tc>
                    <a:tc>
                      <a:txBody>
                        <a:bodyPr/>
                        <a:lstStyle/>
                        <a:p>
                          <a:r>
                            <a:rPr lang="en-US" dirty="0"/>
                            <a:t>1.42</a:t>
                          </a:r>
                        </a:p>
                      </a:txBody>
                      <a:tcPr/>
                    </a:tc>
                    <a:extLst>
                      <a:ext uri="{0D108BD9-81ED-4DB2-BD59-A6C34878D82A}">
                        <a16:rowId xmlns:a16="http://schemas.microsoft.com/office/drawing/2014/main" val="965115322"/>
                      </a:ext>
                    </a:extLst>
                  </a:tr>
                  <a:tr h="370840">
                    <a:tc>
                      <a:txBody>
                        <a:bodyPr/>
                        <a:lstStyle/>
                        <a:p>
                          <a:r>
                            <a:rPr lang="en-US" dirty="0"/>
                            <a:t>Apple</a:t>
                          </a:r>
                        </a:p>
                      </a:txBody>
                      <a:tcPr/>
                    </a:tc>
                    <a:tc>
                      <a:txBody>
                        <a:bodyPr/>
                        <a:lstStyle/>
                        <a:p>
                          <a:r>
                            <a:rPr lang="en-US" dirty="0"/>
                            <a:t>1.24</a:t>
                          </a:r>
                        </a:p>
                      </a:txBody>
                      <a:tcPr/>
                    </a:tc>
                    <a:extLst>
                      <a:ext uri="{0D108BD9-81ED-4DB2-BD59-A6C34878D82A}">
                        <a16:rowId xmlns:a16="http://schemas.microsoft.com/office/drawing/2014/main" val="3306209054"/>
                      </a:ext>
                    </a:extLst>
                  </a:tr>
                  <a:tr h="370840">
                    <a:tc>
                      <a:txBody>
                        <a:bodyPr/>
                        <a:lstStyle/>
                        <a:p>
                          <a:r>
                            <a:rPr lang="en-US" dirty="0"/>
                            <a:t>Southwest</a:t>
                          </a:r>
                          <a:r>
                            <a:rPr lang="en-US" baseline="0" dirty="0"/>
                            <a:t> Airlines</a:t>
                          </a:r>
                          <a:endParaRPr lang="en-US" dirty="0"/>
                        </a:p>
                      </a:txBody>
                      <a:tcPr/>
                    </a:tc>
                    <a:tc>
                      <a:txBody>
                        <a:bodyPr/>
                        <a:lstStyle/>
                        <a:p>
                          <a:r>
                            <a:rPr lang="en-US" dirty="0"/>
                            <a:t>1.10</a:t>
                          </a:r>
                        </a:p>
                      </a:txBody>
                      <a:tcPr/>
                    </a:tc>
                    <a:extLst>
                      <a:ext uri="{0D108BD9-81ED-4DB2-BD59-A6C34878D82A}">
                        <a16:rowId xmlns:a16="http://schemas.microsoft.com/office/drawing/2014/main" val="3759588906"/>
                      </a:ext>
                    </a:extLst>
                  </a:tr>
                  <a:tr h="370840">
                    <a:tc>
                      <a:txBody>
                        <a:bodyPr/>
                        <a:lstStyle/>
                        <a:p>
                          <a:r>
                            <a:rPr lang="en-US" dirty="0"/>
                            <a:t>Home</a:t>
                          </a:r>
                          <a:r>
                            <a:rPr lang="en-US" baseline="0" dirty="0"/>
                            <a:t> Depot</a:t>
                          </a:r>
                          <a:endParaRPr lang="en-US" dirty="0"/>
                        </a:p>
                      </a:txBody>
                      <a:tcPr/>
                    </a:tc>
                    <a:tc>
                      <a:txBody>
                        <a:bodyPr/>
                        <a:lstStyle/>
                        <a:p>
                          <a:r>
                            <a:rPr lang="en-US" dirty="0"/>
                            <a:t>0.95</a:t>
                          </a:r>
                        </a:p>
                      </a:txBody>
                      <a:tcPr/>
                    </a:tc>
                    <a:extLst>
                      <a:ext uri="{0D108BD9-81ED-4DB2-BD59-A6C34878D82A}">
                        <a16:rowId xmlns:a16="http://schemas.microsoft.com/office/drawing/2014/main" val="2305045430"/>
                      </a:ext>
                    </a:extLst>
                  </a:tr>
                  <a:tr h="370840">
                    <a:tc>
                      <a:txBody>
                        <a:bodyPr/>
                        <a:lstStyle/>
                        <a:p>
                          <a:r>
                            <a:rPr lang="en-US" dirty="0"/>
                            <a:t>Microsoft</a:t>
                          </a:r>
                        </a:p>
                      </a:txBody>
                      <a:tcPr/>
                    </a:tc>
                    <a:tc>
                      <a:txBody>
                        <a:bodyPr/>
                        <a:lstStyle/>
                        <a:p>
                          <a:r>
                            <a:rPr lang="en-US" dirty="0"/>
                            <a:t>0.94</a:t>
                          </a:r>
                        </a:p>
                      </a:txBody>
                      <a:tcPr/>
                    </a:tc>
                    <a:extLst>
                      <a:ext uri="{0D108BD9-81ED-4DB2-BD59-A6C34878D82A}">
                        <a16:rowId xmlns:a16="http://schemas.microsoft.com/office/drawing/2014/main" val="3581062381"/>
                      </a:ext>
                    </a:extLst>
                  </a:tr>
                  <a:tr h="370840">
                    <a:tc>
                      <a:txBody>
                        <a:bodyPr/>
                        <a:lstStyle/>
                        <a:p>
                          <a:r>
                            <a:rPr lang="en-US" dirty="0"/>
                            <a:t>Coca-Cola</a:t>
                          </a:r>
                        </a:p>
                      </a:txBody>
                      <a:tcPr/>
                    </a:tc>
                    <a:tc>
                      <a:txBody>
                        <a:bodyPr/>
                        <a:lstStyle/>
                        <a:p>
                          <a:r>
                            <a:rPr lang="en-US" dirty="0"/>
                            <a:t>0.57</a:t>
                          </a:r>
                        </a:p>
                      </a:txBody>
                      <a:tcPr/>
                    </a:tc>
                    <a:extLst>
                      <a:ext uri="{0D108BD9-81ED-4DB2-BD59-A6C34878D82A}">
                        <a16:rowId xmlns:a16="http://schemas.microsoft.com/office/drawing/2014/main" val="2598311517"/>
                      </a:ext>
                    </a:extLst>
                  </a:tr>
                  <a:tr h="370840">
                    <a:tc>
                      <a:txBody>
                        <a:bodyPr/>
                        <a:lstStyle/>
                        <a:p>
                          <a:r>
                            <a:rPr lang="en-US" dirty="0"/>
                            <a:t>Johnson</a:t>
                          </a:r>
                          <a:r>
                            <a:rPr lang="en-US" baseline="0" dirty="0"/>
                            <a:t> &amp; Johnson</a:t>
                          </a:r>
                          <a:endParaRPr lang="en-US" dirty="0"/>
                        </a:p>
                      </a:txBody>
                      <a:tcPr/>
                    </a:tc>
                    <a:tc>
                      <a:txBody>
                        <a:bodyPr/>
                        <a:lstStyle/>
                        <a:p>
                          <a:r>
                            <a:rPr lang="en-US" dirty="0"/>
                            <a:t>0.56</a:t>
                          </a:r>
                        </a:p>
                      </a:txBody>
                      <a:tcPr/>
                    </a:tc>
                    <a:extLst>
                      <a:ext uri="{0D108BD9-81ED-4DB2-BD59-A6C34878D82A}">
                        <a16:rowId xmlns:a16="http://schemas.microsoft.com/office/drawing/2014/main" val="4289514762"/>
                      </a:ext>
                    </a:extLst>
                  </a:tr>
                  <a:tr h="370840">
                    <a:tc>
                      <a:txBody>
                        <a:bodyPr/>
                        <a:lstStyle/>
                        <a:p>
                          <a:r>
                            <a:rPr lang="en-US" dirty="0"/>
                            <a:t>Walmart</a:t>
                          </a:r>
                        </a:p>
                      </a:txBody>
                      <a:tcPr/>
                    </a:tc>
                    <a:tc>
                      <a:txBody>
                        <a:bodyPr/>
                        <a:lstStyle/>
                        <a:p>
                          <a:r>
                            <a:rPr lang="en-US" dirty="0"/>
                            <a:t>0.54</a:t>
                          </a:r>
                        </a:p>
                      </a:txBody>
                      <a:tcPr/>
                    </a:tc>
                    <a:extLst>
                      <a:ext uri="{0D108BD9-81ED-4DB2-BD59-A6C34878D82A}">
                        <a16:rowId xmlns:a16="http://schemas.microsoft.com/office/drawing/2014/main" val="274944550"/>
                      </a:ext>
                    </a:extLst>
                  </a:tr>
                </a:tbl>
              </a:graphicData>
            </a:graphic>
          </p:graphicFrame>
        </mc:Fallback>
      </mc:AlternateContent>
    </p:spTree>
    <p:extLst>
      <p:ext uri="{BB962C8B-B14F-4D97-AF65-F5344CB8AC3E}">
        <p14:creationId xmlns:p14="http://schemas.microsoft.com/office/powerpoint/2010/main" val="38184284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6C861-8337-D2D2-3A14-EFF0FBC809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B589CF-2AB5-0A84-2E1F-A1DB6C6BF1F4}"/>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CAPM, Betas, and expected returns</a:t>
            </a:r>
          </a:p>
        </p:txBody>
      </p:sp>
      <p:sp>
        <p:nvSpPr>
          <p:cNvPr id="4" name="Slide Number Placeholder 3">
            <a:extLst>
              <a:ext uri="{FF2B5EF4-FFF2-40B4-BE49-F238E27FC236}">
                <a16:creationId xmlns:a16="http://schemas.microsoft.com/office/drawing/2014/main" id="{1F2E8923-D6D5-8135-DA70-5BDF7C59988C}"/>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50</a:t>
            </a:fld>
            <a:endParaRPr lang="en-US" dirty="0"/>
          </a:p>
        </p:txBody>
      </p:sp>
      <mc:AlternateContent xmlns:mc="http://schemas.openxmlformats.org/markup-compatibility/2006" xmlns:a14="http://schemas.microsoft.com/office/drawing/2010/main">
        <mc:Choice Requires="a14">
          <p:sp>
            <p:nvSpPr>
              <p:cNvPr id="11" name="Content Placeholder 2">
                <a:extLst>
                  <a:ext uri="{FF2B5EF4-FFF2-40B4-BE49-F238E27FC236}">
                    <a16:creationId xmlns:a16="http://schemas.microsoft.com/office/drawing/2014/main" id="{2D6C18A1-932D-F5AA-EEBF-CE3BE9FD9D27}"/>
                  </a:ext>
                </a:extLst>
              </p:cNvPr>
              <p:cNvSpPr>
                <a:spLocks noGrp="1"/>
              </p:cNvSpPr>
              <p:nvPr>
                <p:ph sz="half" idx="1"/>
              </p:nvPr>
            </p:nvSpPr>
            <p:spPr>
              <a:xfrm>
                <a:off x="1636461" y="2181798"/>
                <a:ext cx="9247850" cy="708746"/>
              </a:xfrm>
            </p:spPr>
            <p:txBody>
              <a:bodyPr vert="horz" lIns="91440" tIns="45720" rIns="91440" bIns="45720" rtlCol="0" anchor="ctr">
                <a:noAutofit/>
              </a:bodyPr>
              <a:lstStyle/>
              <a:p>
                <a:pPr marL="0" indent="0">
                  <a:buNone/>
                </a:pPr>
                <a:r>
                  <a:rPr lang="en-US" dirty="0"/>
                  <a:t>Notice that “high beta” stocks are associated with high expected returns. Why? </a:t>
                </a:r>
              </a:p>
              <a:p>
                <a:pPr marL="0" indent="0">
                  <a:buNone/>
                </a:pPr>
                <a:r>
                  <a:rPr lang="en-US" dirty="0"/>
                  <a:t>NB: The textbook assumes </a:t>
                </a:r>
                <a14:m>
                  <m:oMath xmlns:m="http://schemas.openxmlformats.org/officeDocument/2006/math">
                    <m:sSub>
                      <m:sSubPr>
                        <m:ctrlPr>
                          <a:rPr lang="en-US" i="1" dirty="0" smtClean="0">
                            <a:latin typeface="Cambria Math" panose="02040503050406030204" pitchFamily="18" charset="0"/>
                          </a:rPr>
                        </m:ctrlPr>
                      </m:sSubPr>
                      <m:e>
                        <m:r>
                          <a:rPr lang="en-US" i="1" dirty="0" err="1" smtClean="0">
                            <a:latin typeface="Cambria Math" panose="02040503050406030204" pitchFamily="18" charset="0"/>
                          </a:rPr>
                          <m:t>𝑟</m:t>
                        </m:r>
                      </m:e>
                      <m:sub>
                        <m:r>
                          <a:rPr lang="en-US" i="1" dirty="0" err="1" smtClean="0">
                            <a:latin typeface="Cambria Math" panose="02040503050406030204" pitchFamily="18" charset="0"/>
                          </a:rPr>
                          <m:t>𝑓</m:t>
                        </m:r>
                      </m:sub>
                    </m:sSub>
                  </m:oMath>
                </a14:m>
                <a:r>
                  <a:rPr lang="en-US" dirty="0"/>
                  <a:t> = 2% and </a:t>
                </a:r>
                <a14:m>
                  <m:oMath xmlns:m="http://schemas.openxmlformats.org/officeDocument/2006/math">
                    <m:sSub>
                      <m:sSubPr>
                        <m:ctrlPr>
                          <a:rPr lang="en-US" i="1" dirty="0" smtClean="0">
                            <a:latin typeface="Cambria Math" panose="02040503050406030204" pitchFamily="18" charset="0"/>
                          </a:rPr>
                        </m:ctrlPr>
                      </m:sSubPr>
                      <m:e>
                        <m:r>
                          <a:rPr lang="en-US" i="1" dirty="0" err="1" smtClean="0">
                            <a:latin typeface="Cambria Math" panose="02040503050406030204" pitchFamily="18" charset="0"/>
                          </a:rPr>
                          <m:t>𝑟</m:t>
                        </m:r>
                      </m:e>
                      <m:sub>
                        <m:r>
                          <a:rPr lang="en-US" i="1" dirty="0" err="1" smtClean="0">
                            <a:latin typeface="Cambria Math" panose="02040503050406030204" pitchFamily="18" charset="0"/>
                          </a:rPr>
                          <m:t>𝑚</m:t>
                        </m:r>
                      </m:sub>
                    </m:sSub>
                    <m:r>
                      <a:rPr lang="en-US" i="1" dirty="0" smtClean="0">
                        <a:latin typeface="Cambria Math" panose="02040503050406030204" pitchFamily="18" charset="0"/>
                      </a:rPr>
                      <m:t>–</m:t>
                    </m:r>
                    <m:sSub>
                      <m:sSubPr>
                        <m:ctrlPr>
                          <a:rPr lang="en-US" i="1" dirty="0" err="1" smtClean="0">
                            <a:latin typeface="Cambria Math" panose="02040503050406030204" pitchFamily="18" charset="0"/>
                          </a:rPr>
                        </m:ctrlPr>
                      </m:sSubPr>
                      <m:e>
                        <m:r>
                          <a:rPr lang="en-US" i="1" dirty="0" err="1" smtClean="0">
                            <a:latin typeface="Cambria Math" panose="02040503050406030204" pitchFamily="18" charset="0"/>
                          </a:rPr>
                          <m:t>𝑟</m:t>
                        </m:r>
                      </m:e>
                      <m:sub>
                        <m:r>
                          <a:rPr lang="en-US" i="1" dirty="0" err="1" smtClean="0">
                            <a:latin typeface="Cambria Math" panose="02040503050406030204" pitchFamily="18" charset="0"/>
                          </a:rPr>
                          <m:t>𝑓</m:t>
                        </m:r>
                      </m:sub>
                    </m:sSub>
                  </m:oMath>
                </a14:m>
                <a:r>
                  <a:rPr lang="en-US" dirty="0"/>
                  <a:t> = 7%.</a:t>
                </a:r>
              </a:p>
            </p:txBody>
          </p:sp>
        </mc:Choice>
        <mc:Fallback xmlns="">
          <p:sp>
            <p:nvSpPr>
              <p:cNvPr id="11" name="Content Placeholder 2">
                <a:extLst>
                  <a:ext uri="{FF2B5EF4-FFF2-40B4-BE49-F238E27FC236}">
                    <a16:creationId xmlns:a16="http://schemas.microsoft.com/office/drawing/2014/main" id="{2D6C18A1-932D-F5AA-EEBF-CE3BE9FD9D27}"/>
                  </a:ext>
                </a:extLst>
              </p:cNvPr>
              <p:cNvSpPr>
                <a:spLocks noGrp="1" noRot="1" noChangeAspect="1" noMove="1" noResize="1" noEditPoints="1" noAdjustHandles="1" noChangeArrowheads="1" noChangeShapeType="1" noTextEdit="1"/>
              </p:cNvSpPr>
              <p:nvPr>
                <p:ph sz="half" idx="1"/>
              </p:nvPr>
            </p:nvSpPr>
            <p:spPr>
              <a:xfrm>
                <a:off x="1636461" y="2181798"/>
                <a:ext cx="9247850" cy="708746"/>
              </a:xfrm>
              <a:blipFill>
                <a:blip r:embed="rId3"/>
                <a:stretch>
                  <a:fillRect l="-527" t="-11207" b="-17241"/>
                </a:stretch>
              </a:blipFill>
            </p:spPr>
            <p:txBody>
              <a:bodyPr/>
              <a:lstStyle/>
              <a:p>
                <a:r>
                  <a:rPr lang="en-SG">
                    <a:noFill/>
                  </a:rPr>
                  <a:t> </a:t>
                </a:r>
              </a:p>
            </p:txBody>
          </p:sp>
        </mc:Fallback>
      </mc:AlternateContent>
      <p:pic>
        <p:nvPicPr>
          <p:cNvPr id="13" name="Picture 12">
            <a:extLst>
              <a:ext uri="{FF2B5EF4-FFF2-40B4-BE49-F238E27FC236}">
                <a16:creationId xmlns:a16="http://schemas.microsoft.com/office/drawing/2014/main" id="{00AF4DA6-8993-4EB1-F5BA-279CDA8005A4}"/>
              </a:ext>
            </a:extLst>
          </p:cNvPr>
          <p:cNvPicPr>
            <a:picLocks noChangeAspect="1"/>
          </p:cNvPicPr>
          <p:nvPr/>
        </p:nvPicPr>
        <p:blipFill>
          <a:blip r:embed="rId4"/>
          <a:stretch>
            <a:fillRect/>
          </a:stretch>
        </p:blipFill>
        <p:spPr>
          <a:xfrm>
            <a:off x="2385658" y="3110022"/>
            <a:ext cx="7272050" cy="3475555"/>
          </a:xfrm>
          <a:prstGeom prst="rect">
            <a:avLst/>
          </a:prstGeom>
        </p:spPr>
      </p:pic>
    </p:spTree>
    <p:extLst>
      <p:ext uri="{BB962C8B-B14F-4D97-AF65-F5344CB8AC3E}">
        <p14:creationId xmlns:p14="http://schemas.microsoft.com/office/powerpoint/2010/main" val="4279212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E643D8-40F0-FC22-7964-11B62E2DC5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447A46-2F8B-002B-D38A-0191517F85B7}"/>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CAPM, Betas, and expected returns</a:t>
            </a:r>
          </a:p>
        </p:txBody>
      </p:sp>
      <p:sp>
        <p:nvSpPr>
          <p:cNvPr id="4" name="Slide Number Placeholder 3">
            <a:extLst>
              <a:ext uri="{FF2B5EF4-FFF2-40B4-BE49-F238E27FC236}">
                <a16:creationId xmlns:a16="http://schemas.microsoft.com/office/drawing/2014/main" id="{0388F492-A705-C32A-3753-3EBE5C9A745D}"/>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51</a:t>
            </a:fld>
            <a:endParaRPr lang="en-US" dirty="0"/>
          </a:p>
        </p:txBody>
      </p:sp>
      <p:sp>
        <p:nvSpPr>
          <p:cNvPr id="10" name="Content Placeholder 2">
            <a:extLst>
              <a:ext uri="{FF2B5EF4-FFF2-40B4-BE49-F238E27FC236}">
                <a16:creationId xmlns:a16="http://schemas.microsoft.com/office/drawing/2014/main" id="{851AFBAC-EA87-EC85-4F19-01D746FBE398}"/>
              </a:ext>
            </a:extLst>
          </p:cNvPr>
          <p:cNvSpPr>
            <a:spLocks noGrp="1"/>
          </p:cNvSpPr>
          <p:nvPr>
            <p:ph sz="half" idx="1"/>
          </p:nvPr>
        </p:nvSpPr>
        <p:spPr>
          <a:xfrm>
            <a:off x="414995" y="4009182"/>
            <a:ext cx="11362010" cy="365125"/>
          </a:xfrm>
        </p:spPr>
        <p:txBody>
          <a:bodyPr vert="horz" lIns="91440" tIns="45720" rIns="91440" bIns="45720" rtlCol="0" anchor="ctr">
            <a:noAutofit/>
          </a:bodyPr>
          <a:lstStyle/>
          <a:p>
            <a:pPr marL="0" indent="0">
              <a:buNone/>
            </a:pPr>
            <a:r>
              <a:rPr lang="en-US" sz="2000" dirty="0"/>
              <a:t>We discuss the intuition behind this r/s before deriving the mathematical formula for the CAPM model.</a:t>
            </a:r>
          </a:p>
          <a:p>
            <a:r>
              <a:rPr lang="en-US" sz="2000" dirty="0"/>
              <a:t>Investors require compensation in the form of higher expected returns for bearing systematic risk, which is the specific type of market-wide volatility that cannot be eliminated through diversification.</a:t>
            </a:r>
          </a:p>
          <a:p>
            <a:r>
              <a:rPr lang="en-US" sz="2000" dirty="0"/>
              <a:t>High beta stocks are structurally unattractive because they tend to suffer the steepest losses during economic downturns, destroying wealth exactly when investors are most financially vulnerable and value their capital the most.</a:t>
            </a:r>
          </a:p>
          <a:p>
            <a:r>
              <a:rPr lang="en-US" sz="2000" dirty="0"/>
              <a:t>Because these assets tend to magnify financial distress by crashing exactly when the economy falters, investors </a:t>
            </a:r>
            <a:r>
              <a:rPr lang="en-US" sz="2000" b="1" dirty="0"/>
              <a:t>demand a lower purchase price—and thus a higher expected return</a:t>
            </a:r>
            <a:r>
              <a:rPr lang="en-US" sz="2000" i="1" dirty="0"/>
              <a:t>—to compensate for the risk of losing wealth precisely when they need it most</a:t>
            </a:r>
            <a:r>
              <a:rPr lang="en-US" sz="2000" dirty="0"/>
              <a:t>.</a:t>
            </a:r>
          </a:p>
          <a:p>
            <a:r>
              <a:rPr lang="en-US" sz="2000" dirty="0"/>
              <a:t>The CAPM (Capital Asset Pricing Model) relates the expected return of an asset to its systematic risk, measured by beta.</a:t>
            </a:r>
          </a:p>
        </p:txBody>
      </p:sp>
    </p:spTree>
    <p:extLst>
      <p:ext uri="{BB962C8B-B14F-4D97-AF65-F5344CB8AC3E}">
        <p14:creationId xmlns:p14="http://schemas.microsoft.com/office/powerpoint/2010/main" val="21987683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B9F31-9EE9-1422-5ECB-352E75A36F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5422B0-B998-A60E-1C29-46BC6BB36706}"/>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CAPM, Betas, and expected returns</a:t>
            </a:r>
          </a:p>
        </p:txBody>
      </p:sp>
      <p:sp>
        <p:nvSpPr>
          <p:cNvPr id="4" name="Slide Number Placeholder 3">
            <a:extLst>
              <a:ext uri="{FF2B5EF4-FFF2-40B4-BE49-F238E27FC236}">
                <a16:creationId xmlns:a16="http://schemas.microsoft.com/office/drawing/2014/main" id="{A7456448-0831-E856-9063-DA55B234459C}"/>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52</a:t>
            </a:fld>
            <a:endParaRPr lang="en-US" dirty="0"/>
          </a:p>
        </p:txBody>
      </p:sp>
      <p:sp>
        <p:nvSpPr>
          <p:cNvPr id="10" name="Content Placeholder 2">
            <a:extLst>
              <a:ext uri="{FF2B5EF4-FFF2-40B4-BE49-F238E27FC236}">
                <a16:creationId xmlns:a16="http://schemas.microsoft.com/office/drawing/2014/main" id="{7380A4B3-5605-2A08-6BB5-3B14E3102522}"/>
              </a:ext>
            </a:extLst>
          </p:cNvPr>
          <p:cNvSpPr>
            <a:spLocks noGrp="1"/>
          </p:cNvSpPr>
          <p:nvPr>
            <p:ph sz="half" idx="1"/>
          </p:nvPr>
        </p:nvSpPr>
        <p:spPr>
          <a:xfrm>
            <a:off x="414995" y="2339631"/>
            <a:ext cx="11362010" cy="365125"/>
          </a:xfrm>
        </p:spPr>
        <p:txBody>
          <a:bodyPr vert="horz" lIns="91440" tIns="45720" rIns="91440" bIns="45720" rtlCol="0" anchor="ctr">
            <a:noAutofit/>
          </a:bodyPr>
          <a:lstStyle/>
          <a:p>
            <a:r>
              <a:rPr lang="en-US" sz="2000" dirty="0"/>
              <a:t>How much extra return should an investor expect for bearing market risk?</a:t>
            </a:r>
          </a:p>
          <a:p>
            <a:r>
              <a:rPr lang="en-US" sz="2000" dirty="0"/>
              <a:t>Recall the equation of the capital market line:</a:t>
            </a:r>
          </a:p>
        </p:txBody>
      </p:sp>
      <p:pic>
        <p:nvPicPr>
          <p:cNvPr id="11" name="Picture 10">
            <a:extLst>
              <a:ext uri="{FF2B5EF4-FFF2-40B4-BE49-F238E27FC236}">
                <a16:creationId xmlns:a16="http://schemas.microsoft.com/office/drawing/2014/main" id="{E7FAA72B-D62B-F50A-4192-FBD79DBA4DD0}"/>
              </a:ext>
            </a:extLst>
          </p:cNvPr>
          <p:cNvPicPr>
            <a:picLocks noChangeAspect="1"/>
          </p:cNvPicPr>
          <p:nvPr/>
        </p:nvPicPr>
        <p:blipFill>
          <a:blip r:embed="rId3"/>
          <a:stretch>
            <a:fillRect/>
          </a:stretch>
        </p:blipFill>
        <p:spPr>
          <a:xfrm>
            <a:off x="4377906" y="3177892"/>
            <a:ext cx="2782269" cy="772171"/>
          </a:xfrm>
          <a:prstGeom prst="rect">
            <a:avLst/>
          </a:prstGeom>
        </p:spPr>
      </p:pic>
      <mc:AlternateContent xmlns:mc="http://schemas.openxmlformats.org/markup-compatibility/2006" xmlns:a14="http://schemas.microsoft.com/office/drawing/2010/main">
        <mc:Choice Requires="a14">
          <p:sp>
            <p:nvSpPr>
              <p:cNvPr id="12" name="Content Placeholder 2">
                <a:extLst>
                  <a:ext uri="{FF2B5EF4-FFF2-40B4-BE49-F238E27FC236}">
                    <a16:creationId xmlns:a16="http://schemas.microsoft.com/office/drawing/2014/main" id="{0DB97F71-8211-0476-1568-308FEDA6565F}"/>
                  </a:ext>
                </a:extLst>
              </p:cNvPr>
              <p:cNvSpPr txBox="1">
                <a:spLocks/>
              </p:cNvSpPr>
              <p:nvPr/>
            </p:nvSpPr>
            <p:spPr>
              <a:xfrm>
                <a:off x="414995" y="4605368"/>
                <a:ext cx="11362010" cy="365125"/>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sz="2000" dirty="0"/>
                  <a:t>Where </a:t>
                </a:r>
                <a14:m>
                  <m:oMath xmlns:m="http://schemas.openxmlformats.org/officeDocument/2006/math">
                    <m:sSub>
                      <m:sSubPr>
                        <m:ctrlPr>
                          <a:rPr lang="en-US" sz="2000" i="1" dirty="0" smtClean="0">
                            <a:latin typeface="Cambria Math" panose="02040503050406030204" pitchFamily="18" charset="0"/>
                          </a:rPr>
                        </m:ctrlPr>
                      </m:sSubPr>
                      <m:e>
                        <m:r>
                          <a:rPr lang="en-US" sz="2000" i="1" dirty="0" err="1" smtClean="0">
                            <a:latin typeface="Cambria Math" panose="02040503050406030204" pitchFamily="18" charset="0"/>
                          </a:rPr>
                          <m:t>𝑟</m:t>
                        </m:r>
                      </m:e>
                      <m:sub>
                        <m:r>
                          <a:rPr lang="en-US" sz="2000" i="1" dirty="0" err="1" smtClean="0">
                            <a:latin typeface="Cambria Math" panose="02040503050406030204" pitchFamily="18" charset="0"/>
                          </a:rPr>
                          <m:t>𝑓</m:t>
                        </m:r>
                      </m:sub>
                    </m:sSub>
                  </m:oMath>
                </a14:m>
                <a:r>
                  <a:rPr lang="en-US" sz="2000" dirty="0"/>
                  <a:t> was the intercept of the line and the gradient, </a:t>
                </a:r>
                <a14:m>
                  <m:oMath xmlns:m="http://schemas.openxmlformats.org/officeDocument/2006/math">
                    <m:f>
                      <m:fPr>
                        <m:ctrlPr>
                          <a:rPr lang="en-US" sz="2000" i="1" smtClean="0">
                            <a:latin typeface="Cambria Math" panose="02040503050406030204" pitchFamily="18" charset="0"/>
                          </a:rPr>
                        </m:ctrlPr>
                      </m:fPr>
                      <m:num>
                        <m:sSub>
                          <m:sSubPr>
                            <m:ctrlPr>
                              <a:rPr lang="en-US" sz="2000" i="1" smtClean="0">
                                <a:latin typeface="Cambria Math" panose="02040503050406030204" pitchFamily="18" charset="0"/>
                              </a:rPr>
                            </m:ctrlPr>
                          </m:sSubPr>
                          <m:e>
                            <m:r>
                              <m:rPr>
                                <m:sty m:val="p"/>
                              </m:rPr>
                              <a:rPr lang="en-US" sz="2000" b="0" i="1" smtClean="0">
                                <a:latin typeface="Cambria Math" panose="02040503050406030204" pitchFamily="18" charset="0"/>
                              </a:rPr>
                              <m:t>r</m:t>
                            </m:r>
                          </m:e>
                          <m:sub>
                            <m:r>
                              <m:rPr>
                                <m:sty m:val="p"/>
                              </m:rPr>
                              <a:rPr lang="en-US" sz="2000" b="0" i="1" smtClean="0">
                                <a:latin typeface="Cambria Math" panose="02040503050406030204" pitchFamily="18" charset="0"/>
                              </a:rPr>
                              <m:t>m</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m:rPr>
                                <m:sty m:val="p"/>
                              </m:rPr>
                              <a:rPr lang="en-US" sz="2000" b="0" i="1" smtClean="0">
                                <a:latin typeface="Cambria Math" panose="02040503050406030204" pitchFamily="18" charset="0"/>
                              </a:rPr>
                              <m:t>r</m:t>
                            </m:r>
                          </m:e>
                          <m:sub>
                            <m:r>
                              <m:rPr>
                                <m:sty m:val="p"/>
                              </m:rPr>
                              <a:rPr lang="en-US" sz="2000" b="0" i="1" smtClean="0">
                                <a:latin typeface="Cambria Math" panose="02040503050406030204" pitchFamily="18" charset="0"/>
                              </a:rPr>
                              <m:t>f</m:t>
                            </m:r>
                          </m:sub>
                        </m:sSub>
                      </m:num>
                      <m:den>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𝜎</m:t>
                            </m:r>
                          </m:e>
                          <m:sub>
                            <m:r>
                              <m:rPr>
                                <m:sty m:val="p"/>
                              </m:rPr>
                              <a:rPr lang="en-US" sz="2000" b="0" i="1" smtClean="0">
                                <a:latin typeface="Cambria Math" panose="02040503050406030204" pitchFamily="18" charset="0"/>
                              </a:rPr>
                              <m:t>m</m:t>
                            </m:r>
                          </m:sub>
                        </m:sSub>
                      </m:den>
                    </m:f>
                  </m:oMath>
                </a14:m>
                <a:r>
                  <a:rPr lang="en-US" sz="2000" dirty="0"/>
                  <a:t>, was the Sharpe ratio associated with the market portfolio.</a:t>
                </a:r>
              </a:p>
              <a:p>
                <a:r>
                  <a:rPr lang="en-US" sz="2000" dirty="0"/>
                  <a:t>Applying this equation to an individual stock </a:t>
                </a:r>
                <a:r>
                  <a:rPr lang="en-US" sz="2000" dirty="0" err="1"/>
                  <a:t>i</a:t>
                </a:r>
                <a:r>
                  <a:rPr lang="en-US" sz="2000" dirty="0"/>
                  <a:t>, recall that the investor should only be rewarded for bearing non-diversifiable market risk. Thus, for </a:t>
                </a:r>
                <a14:m>
                  <m:oMath xmlns:m="http://schemas.openxmlformats.org/officeDocument/2006/math">
                    <m:sSub>
                      <m:sSubPr>
                        <m:ctrlPr>
                          <a:rPr lang="en-US" sz="2000" i="1" dirty="0" smtClean="0">
                            <a:latin typeface="Cambria Math" panose="02040503050406030204" pitchFamily="18" charset="0"/>
                          </a:rPr>
                        </m:ctrlPr>
                      </m:sSubPr>
                      <m:e>
                        <m:r>
                          <a:rPr lang="en-US" sz="2000" i="1" dirty="0" err="1" smtClean="0">
                            <a:latin typeface="Cambria Math" panose="02040503050406030204" pitchFamily="18" charset="0"/>
                          </a:rPr>
                          <m:t>𝑟</m:t>
                        </m:r>
                      </m:e>
                      <m:sub>
                        <m:r>
                          <a:rPr lang="en-US" sz="2000" i="1" dirty="0" err="1" smtClean="0">
                            <a:latin typeface="Cambria Math" panose="02040503050406030204" pitchFamily="18" charset="0"/>
                          </a:rPr>
                          <m:t>𝑖</m:t>
                        </m:r>
                      </m:sub>
                    </m:sSub>
                  </m:oMath>
                </a14:m>
                <a:r>
                  <a:rPr lang="en-US" sz="2000" dirty="0"/>
                  <a:t>:</a:t>
                </a:r>
              </a:p>
            </p:txBody>
          </p:sp>
        </mc:Choice>
        <mc:Fallback xmlns="">
          <p:sp>
            <p:nvSpPr>
              <p:cNvPr id="12" name="Content Placeholder 2">
                <a:extLst>
                  <a:ext uri="{FF2B5EF4-FFF2-40B4-BE49-F238E27FC236}">
                    <a16:creationId xmlns:a16="http://schemas.microsoft.com/office/drawing/2014/main" id="{0DB97F71-8211-0476-1568-308FEDA6565F}"/>
                  </a:ext>
                </a:extLst>
              </p:cNvPr>
              <p:cNvSpPr txBox="1">
                <a:spLocks noRot="1" noChangeAspect="1" noMove="1" noResize="1" noEditPoints="1" noAdjustHandles="1" noChangeArrowheads="1" noChangeShapeType="1" noTextEdit="1"/>
              </p:cNvSpPr>
              <p:nvPr/>
            </p:nvSpPr>
            <p:spPr>
              <a:xfrm>
                <a:off x="414995" y="4605368"/>
                <a:ext cx="11362010" cy="365125"/>
              </a:xfrm>
              <a:prstGeom prst="rect">
                <a:avLst/>
              </a:prstGeom>
              <a:blipFill>
                <a:blip r:embed="rId4"/>
                <a:stretch>
                  <a:fillRect l="-536" t="-165000" b="-196667"/>
                </a:stretch>
              </a:blipFill>
            </p:spPr>
            <p:txBody>
              <a:bodyPr/>
              <a:lstStyle/>
              <a:p>
                <a:r>
                  <a:rPr lang="en-SG">
                    <a:noFill/>
                  </a:rPr>
                  <a:t> </a:t>
                </a:r>
              </a:p>
            </p:txBody>
          </p:sp>
        </mc:Fallback>
      </mc:AlternateContent>
      <p:pic>
        <p:nvPicPr>
          <p:cNvPr id="14" name="Picture 13">
            <a:extLst>
              <a:ext uri="{FF2B5EF4-FFF2-40B4-BE49-F238E27FC236}">
                <a16:creationId xmlns:a16="http://schemas.microsoft.com/office/drawing/2014/main" id="{8A2D2F30-35CE-08AF-8F06-74D05D728D5A}"/>
              </a:ext>
            </a:extLst>
          </p:cNvPr>
          <p:cNvPicPr>
            <a:picLocks noChangeAspect="1"/>
          </p:cNvPicPr>
          <p:nvPr/>
        </p:nvPicPr>
        <p:blipFill>
          <a:blip r:embed="rId5"/>
          <a:stretch>
            <a:fillRect/>
          </a:stretch>
        </p:blipFill>
        <p:spPr>
          <a:xfrm>
            <a:off x="4028584" y="5786447"/>
            <a:ext cx="4316107" cy="738794"/>
          </a:xfrm>
          <a:prstGeom prst="rect">
            <a:avLst/>
          </a:prstGeom>
        </p:spPr>
      </p:pic>
    </p:spTree>
    <p:extLst>
      <p:ext uri="{BB962C8B-B14F-4D97-AF65-F5344CB8AC3E}">
        <p14:creationId xmlns:p14="http://schemas.microsoft.com/office/powerpoint/2010/main" val="24065540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1AF6E-A137-5ABE-46BA-EBB699BEBF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898835-CF22-33BD-8CEF-34452F36F9ED}"/>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CAPM, Betas, and expected returns</a:t>
            </a:r>
          </a:p>
        </p:txBody>
      </p:sp>
      <p:sp>
        <p:nvSpPr>
          <p:cNvPr id="4" name="Slide Number Placeholder 3">
            <a:extLst>
              <a:ext uri="{FF2B5EF4-FFF2-40B4-BE49-F238E27FC236}">
                <a16:creationId xmlns:a16="http://schemas.microsoft.com/office/drawing/2014/main" id="{BC3CACE4-E16D-65E7-7722-CDAD3CE61136}"/>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53</a:t>
            </a:fld>
            <a:endParaRPr lang="en-US" dirty="0"/>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72A4981E-CB8F-DA3C-7882-575C36882E34}"/>
                  </a:ext>
                </a:extLst>
              </p:cNvPr>
              <p:cNvSpPr>
                <a:spLocks noGrp="1"/>
              </p:cNvSpPr>
              <p:nvPr>
                <p:ph sz="half" idx="1"/>
              </p:nvPr>
            </p:nvSpPr>
            <p:spPr>
              <a:xfrm>
                <a:off x="414995" y="2339631"/>
                <a:ext cx="11362010" cy="365125"/>
              </a:xfrm>
            </p:spPr>
            <p:txBody>
              <a:bodyPr vert="horz" lIns="91440" tIns="45720" rIns="91440" bIns="45720" rtlCol="0" anchor="ctr">
                <a:noAutofit/>
              </a:bodyPr>
              <a:lstStyle/>
              <a:p>
                <a:r>
                  <a:rPr lang="en-US" sz="2000" dirty="0"/>
                  <a:t>However, we know that the market risk of stock </a:t>
                </a:r>
                <a14:m>
                  <m:oMath xmlns:m="http://schemas.openxmlformats.org/officeDocument/2006/math">
                    <m:r>
                      <a:rPr lang="en-US" sz="2000" i="1" dirty="0" smtClean="0">
                        <a:latin typeface="Cambria Math" panose="02040503050406030204" pitchFamily="18" charset="0"/>
                      </a:rPr>
                      <m:t>𝑖</m:t>
                    </m:r>
                  </m:oMath>
                </a14:m>
                <a:r>
                  <a:rPr lang="en-US" sz="2000" dirty="0"/>
                  <a:t> is simply </a:t>
                </a:r>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𝛽</m:t>
                        </m:r>
                      </m:e>
                      <m:sub>
                        <m:r>
                          <m:rPr>
                            <m:sty m:val="p"/>
                          </m:rPr>
                          <a:rPr lang="en-US" sz="2000" b="0" i="1" smtClean="0">
                            <a:latin typeface="Cambria Math" panose="02040503050406030204" pitchFamily="18" charset="0"/>
                          </a:rPr>
                          <m:t>i</m:t>
                        </m:r>
                      </m:sub>
                    </m:sSub>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𝜎</m:t>
                        </m:r>
                      </m:e>
                      <m:sub>
                        <m:r>
                          <m:rPr>
                            <m:sty m:val="p"/>
                          </m:rPr>
                          <a:rPr lang="en-US" sz="2000" b="0" i="1" smtClean="0">
                            <a:latin typeface="Cambria Math" panose="02040503050406030204" pitchFamily="18" charset="0"/>
                          </a:rPr>
                          <m:t>m</m:t>
                        </m:r>
                      </m:sub>
                    </m:sSub>
                  </m:oMath>
                </a14:m>
                <a:r>
                  <a:rPr lang="en-US" sz="2000" dirty="0"/>
                  <a:t>. Thus, </a:t>
                </a:r>
              </a:p>
            </p:txBody>
          </p:sp>
        </mc:Choice>
        <mc:Fallback xmlns="">
          <p:sp>
            <p:nvSpPr>
              <p:cNvPr id="10" name="Content Placeholder 2">
                <a:extLst>
                  <a:ext uri="{FF2B5EF4-FFF2-40B4-BE49-F238E27FC236}">
                    <a16:creationId xmlns:a16="http://schemas.microsoft.com/office/drawing/2014/main" id="{72A4981E-CB8F-DA3C-7882-575C36882E34}"/>
                  </a:ext>
                </a:extLst>
              </p:cNvPr>
              <p:cNvSpPr>
                <a:spLocks noGrp="1" noRot="1" noChangeAspect="1" noMove="1" noResize="1" noEditPoints="1" noAdjustHandles="1" noChangeArrowheads="1" noChangeShapeType="1" noTextEdit="1"/>
              </p:cNvSpPr>
              <p:nvPr>
                <p:ph sz="half" idx="1"/>
              </p:nvPr>
            </p:nvSpPr>
            <p:spPr>
              <a:xfrm>
                <a:off x="414995" y="2339631"/>
                <a:ext cx="11362010" cy="365125"/>
              </a:xfrm>
              <a:blipFill>
                <a:blip r:embed="rId3"/>
                <a:stretch>
                  <a:fillRect l="-268" t="-13333" b="-33333"/>
                </a:stretch>
              </a:blipFill>
            </p:spPr>
            <p:txBody>
              <a:bodyPr/>
              <a:lstStyle/>
              <a:p>
                <a:r>
                  <a:rPr lang="en-SG">
                    <a:noFill/>
                  </a:rPr>
                  <a:t> </a:t>
                </a:r>
              </a:p>
            </p:txBody>
          </p:sp>
        </mc:Fallback>
      </mc:AlternateContent>
      <p:pic>
        <p:nvPicPr>
          <p:cNvPr id="5" name="Picture 4">
            <a:extLst>
              <a:ext uri="{FF2B5EF4-FFF2-40B4-BE49-F238E27FC236}">
                <a16:creationId xmlns:a16="http://schemas.microsoft.com/office/drawing/2014/main" id="{C733F531-ACA1-C26B-6E63-6A735DEFC1B8}"/>
              </a:ext>
            </a:extLst>
          </p:cNvPr>
          <p:cNvPicPr>
            <a:picLocks noChangeAspect="1"/>
          </p:cNvPicPr>
          <p:nvPr/>
        </p:nvPicPr>
        <p:blipFill>
          <a:blip r:embed="rId4"/>
          <a:stretch>
            <a:fillRect/>
          </a:stretch>
        </p:blipFill>
        <p:spPr>
          <a:xfrm>
            <a:off x="4116401" y="3025049"/>
            <a:ext cx="3568669" cy="1906548"/>
          </a:xfrm>
          <a:prstGeom prst="rect">
            <a:avLst/>
          </a:prstGeom>
        </p:spPr>
      </p:pic>
      <p:sp>
        <p:nvSpPr>
          <p:cNvPr id="6" name="Content Placeholder 2">
            <a:extLst>
              <a:ext uri="{FF2B5EF4-FFF2-40B4-BE49-F238E27FC236}">
                <a16:creationId xmlns:a16="http://schemas.microsoft.com/office/drawing/2014/main" id="{A5403401-739C-D8D8-7135-D74A37BBABC7}"/>
              </a:ext>
            </a:extLst>
          </p:cNvPr>
          <p:cNvSpPr txBox="1">
            <a:spLocks/>
          </p:cNvSpPr>
          <p:nvPr/>
        </p:nvSpPr>
        <p:spPr>
          <a:xfrm>
            <a:off x="151291" y="5046875"/>
            <a:ext cx="11362010" cy="365125"/>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sz="2000" dirty="0"/>
              <a:t>Rearranging, we get the CAPM equation: The </a:t>
            </a:r>
            <a:r>
              <a:rPr lang="en-US" sz="2000" b="1" dirty="0"/>
              <a:t>expected risk premium on a stock </a:t>
            </a:r>
            <a:r>
              <a:rPr lang="en-US" sz="2000" dirty="0"/>
              <a:t>(LHS) is its beta multiplied by the </a:t>
            </a:r>
            <a:r>
              <a:rPr lang="en-US" sz="2000" b="1" dirty="0"/>
              <a:t>expected risk premium on the market </a:t>
            </a:r>
            <a:r>
              <a:rPr lang="en-US" sz="2000" dirty="0"/>
              <a:t>(RHS). </a:t>
            </a:r>
          </a:p>
        </p:txBody>
      </p:sp>
      <p:pic>
        <p:nvPicPr>
          <p:cNvPr id="8" name="Picture 7">
            <a:extLst>
              <a:ext uri="{FF2B5EF4-FFF2-40B4-BE49-F238E27FC236}">
                <a16:creationId xmlns:a16="http://schemas.microsoft.com/office/drawing/2014/main" id="{1C393EBB-3BB5-1FCF-9E89-F16F9760A2DA}"/>
              </a:ext>
            </a:extLst>
          </p:cNvPr>
          <p:cNvPicPr>
            <a:picLocks noChangeAspect="1"/>
          </p:cNvPicPr>
          <p:nvPr/>
        </p:nvPicPr>
        <p:blipFill>
          <a:blip r:embed="rId5"/>
          <a:stretch>
            <a:fillRect/>
          </a:stretch>
        </p:blipFill>
        <p:spPr>
          <a:xfrm>
            <a:off x="4410123" y="5802722"/>
            <a:ext cx="2877714" cy="642135"/>
          </a:xfrm>
          <a:prstGeom prst="rect">
            <a:avLst/>
          </a:prstGeom>
        </p:spPr>
      </p:pic>
    </p:spTree>
    <p:extLst>
      <p:ext uri="{BB962C8B-B14F-4D97-AF65-F5344CB8AC3E}">
        <p14:creationId xmlns:p14="http://schemas.microsoft.com/office/powerpoint/2010/main" val="37260587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A85C7D-7662-E1E9-7C0F-69004520E9C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928117C-9446-4E7F-AE62-95E0F6DB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17" name="Rectangle 16">
            <a:extLst>
              <a:ext uri="{FF2B5EF4-FFF2-40B4-BE49-F238E27FC236}">
                <a16:creationId xmlns:a16="http://schemas.microsoft.com/office/drawing/2014/main" id="{84D30AFB-4D71-48B0-AA00-28EE92363A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19" name="Rectangle 18">
            <a:extLst>
              <a:ext uri="{FF2B5EF4-FFF2-40B4-BE49-F238E27FC236}">
                <a16:creationId xmlns:a16="http://schemas.microsoft.com/office/drawing/2014/main" id="{96A0B76F-8010-4C62-B4B6-C5FC438C0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21" name="Rectangle 20">
            <a:extLst>
              <a:ext uri="{FF2B5EF4-FFF2-40B4-BE49-F238E27FC236}">
                <a16:creationId xmlns:a16="http://schemas.microsoft.com/office/drawing/2014/main" id="{B36BEBD5-A373-4C8C-8C06-CD8007E22F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2" name="Title 1">
            <a:extLst>
              <a:ext uri="{FF2B5EF4-FFF2-40B4-BE49-F238E27FC236}">
                <a16:creationId xmlns:a16="http://schemas.microsoft.com/office/drawing/2014/main" id="{A1AF39DF-05DE-C76B-07CC-6FE18B83FE46}"/>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CAPM, Betas, and expected returns</a:t>
            </a:r>
            <a:endParaRPr lang="en-US"/>
          </a:p>
        </p:txBody>
      </p:sp>
      <p:sp>
        <p:nvSpPr>
          <p:cNvPr id="23" name="Rectangle 22">
            <a:extLst>
              <a:ext uri="{FF2B5EF4-FFF2-40B4-BE49-F238E27FC236}">
                <a16:creationId xmlns:a16="http://schemas.microsoft.com/office/drawing/2014/main" id="{FF48D04A-B18A-4669-86FA-1F7C104C4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88DE6B3C-1A9B-F603-0E37-E7D0529A12EA}"/>
                  </a:ext>
                </a:extLst>
              </p:cNvPr>
              <p:cNvSpPr>
                <a:spLocks noGrp="1"/>
              </p:cNvSpPr>
              <p:nvPr>
                <p:ph sz="half" idx="1"/>
              </p:nvPr>
            </p:nvSpPr>
            <p:spPr>
              <a:xfrm>
                <a:off x="6335805" y="2180496"/>
                <a:ext cx="5275001" cy="4045683"/>
              </a:xfrm>
            </p:spPr>
            <p:txBody>
              <a:bodyPr vert="horz" lIns="91440" tIns="45720" rIns="91440" bIns="45720" rtlCol="0" anchor="ctr">
                <a:normAutofit/>
              </a:bodyPr>
              <a:lstStyle/>
              <a:p>
                <a:r>
                  <a:rPr lang="en-US" dirty="0"/>
                  <a:t>This relationship between beta and return may be plotted as the security market line (SML). </a:t>
                </a:r>
              </a:p>
              <a:p>
                <a:pPr lvl="1"/>
                <a14:m>
                  <m:oMath xmlns:m="http://schemas.openxmlformats.org/officeDocument/2006/math">
                    <m:sSub>
                      <m:sSubPr>
                        <m:ctrlPr>
                          <a:rPr lang="en-US" i="1" dirty="0" smtClean="0">
                            <a:latin typeface="Cambria Math" panose="02040503050406030204" pitchFamily="18" charset="0"/>
                          </a:rPr>
                        </m:ctrlPr>
                      </m:sSubPr>
                      <m:e>
                        <m:r>
                          <a:rPr lang="en-US" i="1" dirty="0" err="1" smtClean="0">
                            <a:latin typeface="Cambria Math" panose="02040503050406030204" pitchFamily="18" charset="0"/>
                          </a:rPr>
                          <m:t>𝑟</m:t>
                        </m:r>
                      </m:e>
                      <m:sub>
                        <m:r>
                          <a:rPr lang="en-US" i="1" dirty="0" err="1" smtClean="0">
                            <a:latin typeface="Cambria Math" panose="02040503050406030204" pitchFamily="18" charset="0"/>
                          </a:rPr>
                          <m:t>𝑖</m:t>
                        </m:r>
                      </m:sub>
                    </m:sSub>
                  </m:oMath>
                </a14:m>
                <a:r>
                  <a:rPr lang="en-US" dirty="0"/>
                  <a:t> is plotted on the y-axis and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𝛽</m:t>
                        </m:r>
                      </m:e>
                      <m:sub>
                        <m:r>
                          <a:rPr lang="en-US" i="1" dirty="0" err="1" smtClean="0">
                            <a:latin typeface="Cambria Math" panose="02040503050406030204" pitchFamily="18" charset="0"/>
                          </a:rPr>
                          <m:t>𝑖</m:t>
                        </m:r>
                      </m:sub>
                    </m:sSub>
                  </m:oMath>
                </a14:m>
                <a:r>
                  <a:rPr lang="en-US" dirty="0"/>
                  <a:t> is plotted on the x-axis.</a:t>
                </a:r>
              </a:p>
              <a:p>
                <a:pPr marL="324000" lvl="1" indent="0">
                  <a:buNone/>
                </a:pPr>
                <a:endParaRPr lang="en-US" dirty="0"/>
              </a:p>
              <a:p>
                <a:r>
                  <a:rPr lang="en-US" dirty="0"/>
                  <a:t>Treasury bills have a beta of 0, so their expected return is the risk-free rate </a:t>
                </a:r>
                <a14:m>
                  <m:oMath xmlns:m="http://schemas.openxmlformats.org/officeDocument/2006/math">
                    <m:sSub>
                      <m:sSubPr>
                        <m:ctrlPr>
                          <a:rPr lang="en-US" i="1" dirty="0" smtClean="0">
                            <a:latin typeface="Cambria Math" panose="02040503050406030204" pitchFamily="18" charset="0"/>
                          </a:rPr>
                        </m:ctrlPr>
                      </m:sSubPr>
                      <m:e>
                        <m:r>
                          <a:rPr lang="en-US" i="1" dirty="0" err="1" smtClean="0">
                            <a:latin typeface="Cambria Math" panose="02040503050406030204" pitchFamily="18" charset="0"/>
                          </a:rPr>
                          <m:t>𝑟</m:t>
                        </m:r>
                      </m:e>
                      <m:sub>
                        <m:r>
                          <a:rPr lang="en-US" i="1" dirty="0" err="1" smtClean="0">
                            <a:latin typeface="Cambria Math" panose="02040503050406030204" pitchFamily="18" charset="0"/>
                          </a:rPr>
                          <m:t>𝑓</m:t>
                        </m:r>
                      </m:sub>
                    </m:sSub>
                  </m:oMath>
                </a14:m>
                <a:r>
                  <a:rPr lang="en-US" dirty="0"/>
                  <a:t>. </a:t>
                </a:r>
              </a:p>
              <a:p>
                <a:r>
                  <a:rPr lang="en-US" dirty="0"/>
                  <a:t>The market portfolio has a beta of 1 and an expected return of </a:t>
                </a:r>
                <a14:m>
                  <m:oMath xmlns:m="http://schemas.openxmlformats.org/officeDocument/2006/math">
                    <m:sSub>
                      <m:sSubPr>
                        <m:ctrlPr>
                          <a:rPr lang="en-US" i="1" dirty="0" smtClean="0">
                            <a:latin typeface="Cambria Math" panose="02040503050406030204" pitchFamily="18" charset="0"/>
                          </a:rPr>
                        </m:ctrlPr>
                      </m:sSubPr>
                      <m:e>
                        <m:r>
                          <a:rPr lang="en-US" i="1" dirty="0" err="1" smtClean="0">
                            <a:latin typeface="Cambria Math" panose="02040503050406030204" pitchFamily="18" charset="0"/>
                          </a:rPr>
                          <m:t>𝑟</m:t>
                        </m:r>
                      </m:e>
                      <m:sub>
                        <m:r>
                          <a:rPr lang="en-US" i="1" dirty="0" err="1" smtClean="0">
                            <a:latin typeface="Cambria Math" panose="02040503050406030204" pitchFamily="18" charset="0"/>
                          </a:rPr>
                          <m:t>𝑚</m:t>
                        </m:r>
                      </m:sub>
                    </m:sSub>
                  </m:oMath>
                </a14:m>
                <a:r>
                  <a:rPr lang="en-US" dirty="0"/>
                  <a:t>.</a:t>
                </a:r>
              </a:p>
            </p:txBody>
          </p:sp>
        </mc:Choice>
        <mc:Fallback xmlns="">
          <p:sp>
            <p:nvSpPr>
              <p:cNvPr id="10" name="Content Placeholder 2">
                <a:extLst>
                  <a:ext uri="{FF2B5EF4-FFF2-40B4-BE49-F238E27FC236}">
                    <a16:creationId xmlns:a16="http://schemas.microsoft.com/office/drawing/2014/main" id="{88DE6B3C-1A9B-F603-0E37-E7D0529A12EA}"/>
                  </a:ext>
                </a:extLst>
              </p:cNvPr>
              <p:cNvSpPr>
                <a:spLocks noGrp="1" noRot="1" noChangeAspect="1" noMove="1" noResize="1" noEditPoints="1" noAdjustHandles="1" noChangeArrowheads="1" noChangeShapeType="1" noTextEdit="1"/>
              </p:cNvSpPr>
              <p:nvPr>
                <p:ph sz="half" idx="1"/>
              </p:nvPr>
            </p:nvSpPr>
            <p:spPr>
              <a:xfrm>
                <a:off x="6335805" y="2180496"/>
                <a:ext cx="5275001" cy="4045683"/>
              </a:xfrm>
              <a:blipFill>
                <a:blip r:embed="rId3"/>
                <a:stretch>
                  <a:fillRect l="-462"/>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403556A1-B482-36D6-72E0-64FD2670E043}"/>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54</a:t>
            </a:fld>
            <a:endParaRPr lang="en-US" dirty="0"/>
          </a:p>
        </p:txBody>
      </p:sp>
      <p:pic>
        <p:nvPicPr>
          <p:cNvPr id="11" name="Picture 10">
            <a:extLst>
              <a:ext uri="{FF2B5EF4-FFF2-40B4-BE49-F238E27FC236}">
                <a16:creationId xmlns:a16="http://schemas.microsoft.com/office/drawing/2014/main" id="{2A25E73C-2A36-55E3-CA61-6CCD9DE7A251}"/>
              </a:ext>
            </a:extLst>
          </p:cNvPr>
          <p:cNvPicPr>
            <a:picLocks noChangeAspect="1"/>
          </p:cNvPicPr>
          <p:nvPr/>
        </p:nvPicPr>
        <p:blipFill>
          <a:blip r:embed="rId4"/>
          <a:stretch>
            <a:fillRect/>
          </a:stretch>
        </p:blipFill>
        <p:spPr>
          <a:xfrm>
            <a:off x="8081476" y="3800803"/>
            <a:ext cx="2059117" cy="402534"/>
          </a:xfrm>
          <a:prstGeom prst="rect">
            <a:avLst/>
          </a:prstGeom>
        </p:spPr>
      </p:pic>
      <p:pic>
        <p:nvPicPr>
          <p:cNvPr id="12" name="Picture 11" descr="A line graph for Security Market Line shows the expected return on investment versus beta.">
            <a:extLst>
              <a:ext uri="{FF2B5EF4-FFF2-40B4-BE49-F238E27FC236}">
                <a16:creationId xmlns:a16="http://schemas.microsoft.com/office/drawing/2014/main" id="{4AE7E13F-9DA3-F869-86B5-DE65DED2FEA7}"/>
              </a:ext>
            </a:extLst>
          </p:cNvPr>
          <p:cNvPicPr>
            <a:picLocks noChangeAspect="1"/>
          </p:cNvPicPr>
          <p:nvPr/>
        </p:nvPicPr>
        <p:blipFill>
          <a:blip r:embed="rId5"/>
          <a:stretch>
            <a:fillRect/>
          </a:stretch>
        </p:blipFill>
        <p:spPr>
          <a:xfrm>
            <a:off x="524684" y="2381107"/>
            <a:ext cx="5230753" cy="3644459"/>
          </a:xfrm>
          <a:prstGeom prst="rect">
            <a:avLst/>
          </a:prstGeom>
        </p:spPr>
      </p:pic>
    </p:spTree>
    <p:extLst>
      <p:ext uri="{BB962C8B-B14F-4D97-AF65-F5344CB8AC3E}">
        <p14:creationId xmlns:p14="http://schemas.microsoft.com/office/powerpoint/2010/main" val="38987357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D9915-0D96-ACC6-DD09-6589E5FC6D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4A6538-7919-6DBE-C91E-ED11C2CB860A}"/>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CAPM, Betas, and expected returns</a:t>
            </a:r>
            <a:endParaRPr lang="en-US"/>
          </a:p>
        </p:txBody>
      </p:sp>
      <p:sp>
        <p:nvSpPr>
          <p:cNvPr id="10" name="Content Placeholder 2">
            <a:extLst>
              <a:ext uri="{FF2B5EF4-FFF2-40B4-BE49-F238E27FC236}">
                <a16:creationId xmlns:a16="http://schemas.microsoft.com/office/drawing/2014/main" id="{BAF6D896-30EA-4E3A-B826-13D89394C59E}"/>
              </a:ext>
            </a:extLst>
          </p:cNvPr>
          <p:cNvSpPr>
            <a:spLocks noGrp="1"/>
          </p:cNvSpPr>
          <p:nvPr>
            <p:ph sz="half" idx="1"/>
          </p:nvPr>
        </p:nvSpPr>
        <p:spPr>
          <a:xfrm>
            <a:off x="6335805" y="2180496"/>
            <a:ext cx="5340775" cy="4302497"/>
          </a:xfrm>
        </p:spPr>
        <p:txBody>
          <a:bodyPr vert="horz" lIns="91440" tIns="45720" rIns="91440" bIns="45720" rtlCol="0" anchor="ctr">
            <a:normAutofit lnSpcReduction="10000"/>
          </a:bodyPr>
          <a:lstStyle/>
          <a:p>
            <a:r>
              <a:rPr lang="en-US" dirty="0"/>
              <a:t>In equilibrium, no stock lies below the security market line. </a:t>
            </a:r>
          </a:p>
          <a:p>
            <a:r>
              <a:rPr lang="en-US" dirty="0"/>
              <a:t>Instead of buying Stock A, investors lend part of their money and put the balance in the market portfolio. </a:t>
            </a:r>
          </a:p>
          <a:p>
            <a:pPr lvl="1"/>
            <a:r>
              <a:rPr lang="en-US" dirty="0"/>
              <a:t>Suppose not. Then you could get a higher expected return for the same risk (beta) by being on the security market line, investing half your money in Treasury bills and half in the market portfolio.</a:t>
            </a:r>
          </a:p>
          <a:p>
            <a:r>
              <a:rPr lang="en-US" dirty="0"/>
              <a:t>Instead of buying Stock B, they borrow and invest in the market portfolio.</a:t>
            </a:r>
          </a:p>
          <a:p>
            <a:pPr lvl="1"/>
            <a:r>
              <a:rPr lang="en-US" dirty="0"/>
              <a:t>Suppose not. Then you could get a higher expected return for the same risk (beta) by being on the SML, borrowing half your initial wealth and investing 1.5 times your wealth in the market portfolio.</a:t>
            </a:r>
          </a:p>
        </p:txBody>
      </p:sp>
      <p:sp>
        <p:nvSpPr>
          <p:cNvPr id="4" name="Slide Number Placeholder 3">
            <a:extLst>
              <a:ext uri="{FF2B5EF4-FFF2-40B4-BE49-F238E27FC236}">
                <a16:creationId xmlns:a16="http://schemas.microsoft.com/office/drawing/2014/main" id="{C9DA1364-2BE0-F27F-F663-8A38228749CD}"/>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55</a:t>
            </a:fld>
            <a:endParaRPr lang="en-US" dirty="0"/>
          </a:p>
        </p:txBody>
      </p:sp>
      <p:pic>
        <p:nvPicPr>
          <p:cNvPr id="3" name="Picture 2" descr="A line graph shows expected return versus beta.">
            <a:extLst>
              <a:ext uri="{FF2B5EF4-FFF2-40B4-BE49-F238E27FC236}">
                <a16:creationId xmlns:a16="http://schemas.microsoft.com/office/drawing/2014/main" id="{7E252B4D-1125-8CDF-3D74-B97B3BBD3F30}"/>
              </a:ext>
            </a:extLst>
          </p:cNvPr>
          <p:cNvPicPr>
            <a:picLocks noChangeAspect="1"/>
          </p:cNvPicPr>
          <p:nvPr/>
        </p:nvPicPr>
        <p:blipFill>
          <a:blip r:embed="rId3"/>
          <a:stretch>
            <a:fillRect/>
          </a:stretch>
        </p:blipFill>
        <p:spPr>
          <a:xfrm>
            <a:off x="658846" y="2642837"/>
            <a:ext cx="5134478" cy="3230639"/>
          </a:xfrm>
          <a:prstGeom prst="rect">
            <a:avLst/>
          </a:prstGeom>
        </p:spPr>
      </p:pic>
    </p:spTree>
    <p:extLst>
      <p:ext uri="{BB962C8B-B14F-4D97-AF65-F5344CB8AC3E}">
        <p14:creationId xmlns:p14="http://schemas.microsoft.com/office/powerpoint/2010/main" val="9638127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38001-56F2-56FD-261C-4BF40810B5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8B5C22-D5D5-1E57-B95D-8BB36219BB7A}"/>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CAPM, Betas, and expected returns</a:t>
            </a:r>
            <a:endParaRPr lang="en-US"/>
          </a:p>
        </p:txBody>
      </p:sp>
      <p:sp>
        <p:nvSpPr>
          <p:cNvPr id="10" name="Content Placeholder 2">
            <a:extLst>
              <a:ext uri="{FF2B5EF4-FFF2-40B4-BE49-F238E27FC236}">
                <a16:creationId xmlns:a16="http://schemas.microsoft.com/office/drawing/2014/main" id="{D0CEA938-2249-3B71-C0F1-F45A54A708B5}"/>
              </a:ext>
            </a:extLst>
          </p:cNvPr>
          <p:cNvSpPr>
            <a:spLocks noGrp="1"/>
          </p:cNvSpPr>
          <p:nvPr>
            <p:ph sz="half" idx="1"/>
          </p:nvPr>
        </p:nvSpPr>
        <p:spPr>
          <a:xfrm>
            <a:off x="6335805" y="2180496"/>
            <a:ext cx="5340775" cy="4302497"/>
          </a:xfrm>
        </p:spPr>
        <p:txBody>
          <a:bodyPr vert="horz" lIns="91440" tIns="45720" rIns="91440" bIns="45720" rtlCol="0" anchor="ctr">
            <a:normAutofit/>
          </a:bodyPr>
          <a:lstStyle/>
          <a:p>
            <a:r>
              <a:rPr lang="en-US" dirty="0"/>
              <a:t>Are there stocks that offer a higher expected risk premium and therefore lie above the security market line? </a:t>
            </a:r>
          </a:p>
          <a:p>
            <a:pPr lvl="1"/>
            <a:r>
              <a:rPr lang="en-US" dirty="0"/>
              <a:t>Suppose there were. Those stocks would offer a higher return than other stocks of the same systematic risk. Investors would pile into them, pushing their prices up and their expected returns down, until they lay on the security market line and offered the appropriate return for their beta.</a:t>
            </a:r>
          </a:p>
        </p:txBody>
      </p:sp>
      <p:sp>
        <p:nvSpPr>
          <p:cNvPr id="4" name="Slide Number Placeholder 3">
            <a:extLst>
              <a:ext uri="{FF2B5EF4-FFF2-40B4-BE49-F238E27FC236}">
                <a16:creationId xmlns:a16="http://schemas.microsoft.com/office/drawing/2014/main" id="{E2C280A6-B56A-6526-112E-210F0BC416CC}"/>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56</a:t>
            </a:fld>
            <a:endParaRPr lang="en-US" dirty="0"/>
          </a:p>
        </p:txBody>
      </p:sp>
      <p:pic>
        <p:nvPicPr>
          <p:cNvPr id="3" name="Picture 2" descr="A line graph shows expected return versus beta.">
            <a:extLst>
              <a:ext uri="{FF2B5EF4-FFF2-40B4-BE49-F238E27FC236}">
                <a16:creationId xmlns:a16="http://schemas.microsoft.com/office/drawing/2014/main" id="{2ED31310-A907-5423-19B6-2CD35EE0C9DF}"/>
              </a:ext>
            </a:extLst>
          </p:cNvPr>
          <p:cNvPicPr>
            <a:picLocks noChangeAspect="1"/>
          </p:cNvPicPr>
          <p:nvPr/>
        </p:nvPicPr>
        <p:blipFill>
          <a:blip r:embed="rId3"/>
          <a:stretch>
            <a:fillRect/>
          </a:stretch>
        </p:blipFill>
        <p:spPr>
          <a:xfrm>
            <a:off x="658846" y="2642837"/>
            <a:ext cx="5134478" cy="3230639"/>
          </a:xfrm>
          <a:prstGeom prst="rect">
            <a:avLst/>
          </a:prstGeom>
        </p:spPr>
      </p:pic>
    </p:spTree>
    <p:extLst>
      <p:ext uri="{BB962C8B-B14F-4D97-AF65-F5344CB8AC3E}">
        <p14:creationId xmlns:p14="http://schemas.microsoft.com/office/powerpoint/2010/main" val="8959305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01FD2-6196-F509-2D32-3269A71DBC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5F43CE-2D8F-1344-B695-5DD0FBED7D35}"/>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Does </a:t>
            </a:r>
            <a:r>
              <a:rPr lang="en-US" dirty="0" err="1"/>
              <a:t>capm</a:t>
            </a:r>
            <a:r>
              <a:rPr lang="en-US" dirty="0"/>
              <a:t> hold in the real world?</a:t>
            </a:r>
          </a:p>
        </p:txBody>
      </p:sp>
      <p:sp>
        <p:nvSpPr>
          <p:cNvPr id="4" name="Slide Number Placeholder 3">
            <a:extLst>
              <a:ext uri="{FF2B5EF4-FFF2-40B4-BE49-F238E27FC236}">
                <a16:creationId xmlns:a16="http://schemas.microsoft.com/office/drawing/2014/main" id="{C092EEE9-4EB4-32F7-0208-7CB74787CA2E}"/>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57</a:t>
            </a:fld>
            <a:endParaRPr lang="en-US" dirty="0"/>
          </a:p>
        </p:txBody>
      </p:sp>
      <p:sp>
        <p:nvSpPr>
          <p:cNvPr id="10" name="Content Placeholder 2">
            <a:extLst>
              <a:ext uri="{FF2B5EF4-FFF2-40B4-BE49-F238E27FC236}">
                <a16:creationId xmlns:a16="http://schemas.microsoft.com/office/drawing/2014/main" id="{413F18C5-E91E-030A-2599-A01DFB72DB5C}"/>
              </a:ext>
            </a:extLst>
          </p:cNvPr>
          <p:cNvSpPr>
            <a:spLocks noGrp="1"/>
          </p:cNvSpPr>
          <p:nvPr>
            <p:ph sz="half" idx="1"/>
          </p:nvPr>
        </p:nvSpPr>
        <p:spPr>
          <a:xfrm>
            <a:off x="414995" y="4009182"/>
            <a:ext cx="11362010" cy="365125"/>
          </a:xfrm>
        </p:spPr>
        <p:txBody>
          <a:bodyPr vert="horz" lIns="91440" tIns="45720" rIns="91440" bIns="45720" rtlCol="0" anchor="ctr">
            <a:noAutofit/>
          </a:bodyPr>
          <a:lstStyle/>
          <a:p>
            <a:pPr marL="0" indent="0">
              <a:buNone/>
            </a:pPr>
            <a:r>
              <a:rPr lang="en-US" sz="2000" dirty="0"/>
              <a:t>The CAPM makes several assumptions, some of which may not hold in the real world. </a:t>
            </a:r>
          </a:p>
          <a:p>
            <a:pPr marL="457200" indent="-457200">
              <a:buFont typeface="+mj-lt"/>
              <a:buAutoNum type="arabicPeriod"/>
            </a:pPr>
            <a:r>
              <a:rPr lang="en-US" sz="2000" dirty="0"/>
              <a:t>Investors choose portfolios based on expected return and variance (risk).</a:t>
            </a:r>
          </a:p>
          <a:p>
            <a:pPr marL="457200" indent="-457200">
              <a:buFont typeface="+mj-lt"/>
              <a:buAutoNum type="arabicPeriod"/>
            </a:pPr>
            <a:r>
              <a:rPr lang="en-US" sz="2000" dirty="0"/>
              <a:t>All investors have the same estimates of mean returns, variances, and covariances.</a:t>
            </a:r>
          </a:p>
          <a:p>
            <a:pPr marL="457200" indent="-457200">
              <a:buFont typeface="+mj-lt"/>
              <a:buAutoNum type="arabicPeriod"/>
            </a:pPr>
            <a:r>
              <a:rPr lang="en-US" sz="2000" dirty="0"/>
              <a:t>Investors trade in perfect capital markets. </a:t>
            </a:r>
          </a:p>
          <a:p>
            <a:pPr marL="781200" lvl="1" indent="-457200">
              <a:buFont typeface="+mj-lt"/>
              <a:buAutoNum type="alphaLcParenR"/>
            </a:pPr>
            <a:r>
              <a:rPr lang="en-US" sz="1800" dirty="0"/>
              <a:t>There are no frictions such as taxes, transaction costs, or restrictions on short sales. Investors can both borrow and lend at the same risk-free rate.</a:t>
            </a:r>
          </a:p>
          <a:p>
            <a:pPr marL="457200" indent="-457200">
              <a:buFont typeface="+mj-lt"/>
              <a:buAutoNum type="arabicPeriod"/>
            </a:pPr>
            <a:r>
              <a:rPr lang="en-US" sz="2000" dirty="0"/>
              <a:t>Investors are price takers and cannot influence prices.</a:t>
            </a:r>
          </a:p>
          <a:p>
            <a:pPr marL="457200" indent="-457200">
              <a:buFont typeface="+mj-lt"/>
              <a:buAutoNum type="arabicPeriod"/>
            </a:pPr>
            <a:r>
              <a:rPr lang="en-US" sz="2000" dirty="0"/>
              <a:t>The supply of all assets is fixed.</a:t>
            </a:r>
          </a:p>
          <a:p>
            <a:pPr marL="457200" indent="-457200">
              <a:buFont typeface="+mj-lt"/>
              <a:buAutoNum type="arabicPeriod"/>
            </a:pPr>
            <a:endParaRPr lang="en-US" sz="2000" dirty="0"/>
          </a:p>
        </p:txBody>
      </p:sp>
    </p:spTree>
    <p:extLst>
      <p:ext uri="{BB962C8B-B14F-4D97-AF65-F5344CB8AC3E}">
        <p14:creationId xmlns:p14="http://schemas.microsoft.com/office/powerpoint/2010/main" val="37155366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E6EFB-33DE-3AFE-15AF-70BDF27651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41BFE4-51AD-AAE9-8F8D-7EA349073848}"/>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Does </a:t>
            </a:r>
            <a:r>
              <a:rPr lang="en-US" dirty="0" err="1"/>
              <a:t>capm</a:t>
            </a:r>
            <a:r>
              <a:rPr lang="en-US" dirty="0"/>
              <a:t> hold in the real world?</a:t>
            </a:r>
          </a:p>
        </p:txBody>
      </p:sp>
      <p:sp>
        <p:nvSpPr>
          <p:cNvPr id="4" name="Slide Number Placeholder 3">
            <a:extLst>
              <a:ext uri="{FF2B5EF4-FFF2-40B4-BE49-F238E27FC236}">
                <a16:creationId xmlns:a16="http://schemas.microsoft.com/office/drawing/2014/main" id="{3F569AF2-576B-6915-D421-B60E11BB326B}"/>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58</a:t>
            </a:fld>
            <a:endParaRPr lang="en-US"/>
          </a:p>
        </p:txBody>
      </p:sp>
      <p:sp>
        <p:nvSpPr>
          <p:cNvPr id="6" name="Content Placeholder 2">
            <a:extLst>
              <a:ext uri="{FF2B5EF4-FFF2-40B4-BE49-F238E27FC236}">
                <a16:creationId xmlns:a16="http://schemas.microsoft.com/office/drawing/2014/main" id="{BAF044B8-D4DC-6585-3B51-B35F7AF548EC}"/>
              </a:ext>
            </a:extLst>
          </p:cNvPr>
          <p:cNvSpPr>
            <a:spLocks noGrp="1"/>
          </p:cNvSpPr>
          <p:nvPr>
            <p:ph sz="half" idx="1"/>
          </p:nvPr>
        </p:nvSpPr>
        <p:spPr>
          <a:xfrm>
            <a:off x="1134186" y="6228989"/>
            <a:ext cx="9776969" cy="708746"/>
          </a:xfrm>
        </p:spPr>
        <p:txBody>
          <a:bodyPr vert="horz" lIns="91440" tIns="45720" rIns="91440" bIns="45720" rtlCol="0" anchor="ctr">
            <a:noAutofit/>
          </a:bodyPr>
          <a:lstStyle/>
          <a:p>
            <a:pPr marL="0" indent="0">
              <a:buNone/>
            </a:pPr>
            <a:r>
              <a:rPr lang="en-US" sz="1400" dirty="0"/>
              <a:t>Source: F. Black, “Beta and Return,” Journal of Portfolio Management 20 (1993), pp. 8 to 18. Updates courtesy of Adam Kolasinski.</a:t>
            </a:r>
          </a:p>
        </p:txBody>
      </p:sp>
      <p:pic>
        <p:nvPicPr>
          <p:cNvPr id="5" name="Picture 4" descr="A scatterplot showing a positive correlation between portfolio beta and average risk premium from 1931-2023.">
            <a:extLst>
              <a:ext uri="{FF2B5EF4-FFF2-40B4-BE49-F238E27FC236}">
                <a16:creationId xmlns:a16="http://schemas.microsoft.com/office/drawing/2014/main" id="{9550104F-7CED-576D-A49B-212526C581F1}"/>
              </a:ext>
            </a:extLst>
          </p:cNvPr>
          <p:cNvPicPr>
            <a:picLocks noChangeAspect="1"/>
          </p:cNvPicPr>
          <p:nvPr/>
        </p:nvPicPr>
        <p:blipFill>
          <a:blip r:embed="rId3"/>
          <a:stretch>
            <a:fillRect/>
          </a:stretch>
        </p:blipFill>
        <p:spPr>
          <a:xfrm>
            <a:off x="3365424" y="2566339"/>
            <a:ext cx="5176867" cy="3834461"/>
          </a:xfrm>
          <a:prstGeom prst="rect">
            <a:avLst/>
          </a:prstGeom>
        </p:spPr>
      </p:pic>
      <p:sp>
        <p:nvSpPr>
          <p:cNvPr id="7" name="Content Placeholder 2">
            <a:extLst>
              <a:ext uri="{FF2B5EF4-FFF2-40B4-BE49-F238E27FC236}">
                <a16:creationId xmlns:a16="http://schemas.microsoft.com/office/drawing/2014/main" id="{2FECB954-1E8C-3DAD-6E42-617987AE1BDD}"/>
              </a:ext>
            </a:extLst>
          </p:cNvPr>
          <p:cNvSpPr txBox="1">
            <a:spLocks/>
          </p:cNvSpPr>
          <p:nvPr/>
        </p:nvSpPr>
        <p:spPr>
          <a:xfrm>
            <a:off x="1398745" y="1926664"/>
            <a:ext cx="9247850" cy="708746"/>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buNone/>
            </a:pPr>
            <a:r>
              <a:rPr lang="en-US" dirty="0"/>
              <a:t>Actual Relationship between Beta and Returns (1931-2023)</a:t>
            </a:r>
          </a:p>
        </p:txBody>
      </p:sp>
    </p:spTree>
    <p:extLst>
      <p:ext uri="{BB962C8B-B14F-4D97-AF65-F5344CB8AC3E}">
        <p14:creationId xmlns:p14="http://schemas.microsoft.com/office/powerpoint/2010/main" val="8726118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DE49E-1713-927C-7412-A7E231BFC4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F504B1-F9E1-8C3F-4001-AD76EA0B3101}"/>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Does </a:t>
            </a:r>
            <a:r>
              <a:rPr lang="en-US" dirty="0" err="1"/>
              <a:t>capm</a:t>
            </a:r>
            <a:r>
              <a:rPr lang="en-US" dirty="0"/>
              <a:t> hold in the real world?</a:t>
            </a:r>
          </a:p>
        </p:txBody>
      </p:sp>
      <p:sp>
        <p:nvSpPr>
          <p:cNvPr id="4" name="Slide Number Placeholder 3">
            <a:extLst>
              <a:ext uri="{FF2B5EF4-FFF2-40B4-BE49-F238E27FC236}">
                <a16:creationId xmlns:a16="http://schemas.microsoft.com/office/drawing/2014/main" id="{BAE5D850-5D6B-AB79-FA82-6F4A5D89BC68}"/>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59</a:t>
            </a:fld>
            <a:endParaRPr lang="en-US"/>
          </a:p>
        </p:txBody>
      </p:sp>
      <p:sp>
        <p:nvSpPr>
          <p:cNvPr id="6" name="Content Placeholder 2">
            <a:extLst>
              <a:ext uri="{FF2B5EF4-FFF2-40B4-BE49-F238E27FC236}">
                <a16:creationId xmlns:a16="http://schemas.microsoft.com/office/drawing/2014/main" id="{7D4F9353-C2A5-A627-D887-09A23A5DB431}"/>
              </a:ext>
            </a:extLst>
          </p:cNvPr>
          <p:cNvSpPr>
            <a:spLocks noGrp="1"/>
          </p:cNvSpPr>
          <p:nvPr>
            <p:ph sz="half" idx="1"/>
          </p:nvPr>
        </p:nvSpPr>
        <p:spPr>
          <a:xfrm>
            <a:off x="1134186" y="6228989"/>
            <a:ext cx="9776969" cy="708746"/>
          </a:xfrm>
        </p:spPr>
        <p:txBody>
          <a:bodyPr vert="horz" lIns="91440" tIns="45720" rIns="91440" bIns="45720" rtlCol="0" anchor="ctr">
            <a:noAutofit/>
          </a:bodyPr>
          <a:lstStyle/>
          <a:p>
            <a:pPr marL="0" indent="0">
              <a:buNone/>
            </a:pPr>
            <a:r>
              <a:rPr lang="en-US" sz="1400" dirty="0"/>
              <a:t>Source: F. Black, “Beta and Return,” Journal of Portfolio Management 20 (1993), pp. 8 to 18. Updates courtesy of Adam Kolasinski.</a:t>
            </a:r>
          </a:p>
        </p:txBody>
      </p:sp>
      <p:sp>
        <p:nvSpPr>
          <p:cNvPr id="7" name="Content Placeholder 2">
            <a:extLst>
              <a:ext uri="{FF2B5EF4-FFF2-40B4-BE49-F238E27FC236}">
                <a16:creationId xmlns:a16="http://schemas.microsoft.com/office/drawing/2014/main" id="{7176B0F8-85D4-9E34-92BD-6ABC89425798}"/>
              </a:ext>
            </a:extLst>
          </p:cNvPr>
          <p:cNvSpPr txBox="1">
            <a:spLocks/>
          </p:cNvSpPr>
          <p:nvPr/>
        </p:nvSpPr>
        <p:spPr>
          <a:xfrm>
            <a:off x="1398745" y="1926664"/>
            <a:ext cx="9247850" cy="708746"/>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buNone/>
            </a:pPr>
            <a:r>
              <a:rPr lang="en-US" dirty="0"/>
              <a:t>Actual Relationship between Beta and Returns (1931-1965)</a:t>
            </a:r>
          </a:p>
        </p:txBody>
      </p:sp>
      <p:pic>
        <p:nvPicPr>
          <p:cNvPr id="3" name="Picture 2" descr="A scatterplot for actual relationship between beta and returns in two periods.">
            <a:extLst>
              <a:ext uri="{FF2B5EF4-FFF2-40B4-BE49-F238E27FC236}">
                <a16:creationId xmlns:a16="http://schemas.microsoft.com/office/drawing/2014/main" id="{86629D59-215C-BB68-888D-2968705F86CA}"/>
              </a:ext>
            </a:extLst>
          </p:cNvPr>
          <p:cNvPicPr>
            <a:picLocks noChangeAspect="1"/>
          </p:cNvPicPr>
          <p:nvPr/>
        </p:nvPicPr>
        <p:blipFill>
          <a:blip r:embed="rId3"/>
          <a:stretch>
            <a:fillRect/>
          </a:stretch>
        </p:blipFill>
        <p:spPr>
          <a:xfrm>
            <a:off x="2596677" y="2584208"/>
            <a:ext cx="6851985" cy="3695983"/>
          </a:xfrm>
          <a:prstGeom prst="rect">
            <a:avLst/>
          </a:prstGeom>
        </p:spPr>
      </p:pic>
    </p:spTree>
    <p:extLst>
      <p:ext uri="{BB962C8B-B14F-4D97-AF65-F5344CB8AC3E}">
        <p14:creationId xmlns:p14="http://schemas.microsoft.com/office/powerpoint/2010/main" val="34208994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9DFFA-AC02-BA34-1650-3572DC2AE8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A553A7-9B28-6A18-75EA-AC552C9284A1}"/>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Does </a:t>
            </a:r>
            <a:r>
              <a:rPr lang="en-US" dirty="0" err="1"/>
              <a:t>capm</a:t>
            </a:r>
            <a:r>
              <a:rPr lang="en-US" dirty="0"/>
              <a:t> hold in the real world?</a:t>
            </a:r>
          </a:p>
        </p:txBody>
      </p:sp>
      <p:sp>
        <p:nvSpPr>
          <p:cNvPr id="4" name="Slide Number Placeholder 3">
            <a:extLst>
              <a:ext uri="{FF2B5EF4-FFF2-40B4-BE49-F238E27FC236}">
                <a16:creationId xmlns:a16="http://schemas.microsoft.com/office/drawing/2014/main" id="{952B4EE5-AE46-AEA0-834B-71E27251C8A4}"/>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60</a:t>
            </a:fld>
            <a:endParaRPr lang="en-US"/>
          </a:p>
        </p:txBody>
      </p:sp>
      <p:sp>
        <p:nvSpPr>
          <p:cNvPr id="6" name="Content Placeholder 2">
            <a:extLst>
              <a:ext uri="{FF2B5EF4-FFF2-40B4-BE49-F238E27FC236}">
                <a16:creationId xmlns:a16="http://schemas.microsoft.com/office/drawing/2014/main" id="{286F7DAF-33C1-E2BB-C128-BB44B626F786}"/>
              </a:ext>
            </a:extLst>
          </p:cNvPr>
          <p:cNvSpPr>
            <a:spLocks noGrp="1"/>
          </p:cNvSpPr>
          <p:nvPr>
            <p:ph sz="half" idx="1"/>
          </p:nvPr>
        </p:nvSpPr>
        <p:spPr>
          <a:xfrm>
            <a:off x="1134186" y="6228989"/>
            <a:ext cx="9776969" cy="708746"/>
          </a:xfrm>
        </p:spPr>
        <p:txBody>
          <a:bodyPr vert="horz" lIns="91440" tIns="45720" rIns="91440" bIns="45720" rtlCol="0" anchor="ctr">
            <a:noAutofit/>
          </a:bodyPr>
          <a:lstStyle/>
          <a:p>
            <a:pPr marL="0" indent="0">
              <a:buNone/>
            </a:pPr>
            <a:r>
              <a:rPr lang="en-US" sz="1400" dirty="0"/>
              <a:t>Source: F. Black, “Beta and Return,” Journal of Portfolio Management 20 (1993), pp. 8 to 18. Updates courtesy of Adam Kolasinski.</a:t>
            </a:r>
          </a:p>
        </p:txBody>
      </p:sp>
      <p:sp>
        <p:nvSpPr>
          <p:cNvPr id="7" name="Content Placeholder 2">
            <a:extLst>
              <a:ext uri="{FF2B5EF4-FFF2-40B4-BE49-F238E27FC236}">
                <a16:creationId xmlns:a16="http://schemas.microsoft.com/office/drawing/2014/main" id="{D81BC8C1-6D39-1658-A4A2-AA117BC31E30}"/>
              </a:ext>
            </a:extLst>
          </p:cNvPr>
          <p:cNvSpPr txBox="1">
            <a:spLocks/>
          </p:cNvSpPr>
          <p:nvPr/>
        </p:nvSpPr>
        <p:spPr>
          <a:xfrm>
            <a:off x="1398745" y="1926664"/>
            <a:ext cx="9247850" cy="708746"/>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buNone/>
            </a:pPr>
            <a:r>
              <a:rPr lang="en-US" dirty="0"/>
              <a:t>Actual Relationship between Beta and Returns (1966-2023)</a:t>
            </a:r>
          </a:p>
        </p:txBody>
      </p:sp>
      <p:pic>
        <p:nvPicPr>
          <p:cNvPr id="5" name="Picture 4" descr="A scatterplot for actual relationship between beta and returns in two periods.">
            <a:extLst>
              <a:ext uri="{FF2B5EF4-FFF2-40B4-BE49-F238E27FC236}">
                <a16:creationId xmlns:a16="http://schemas.microsoft.com/office/drawing/2014/main" id="{0993111C-3D82-3FE8-8DE7-C18BDDDBFA10}"/>
              </a:ext>
            </a:extLst>
          </p:cNvPr>
          <p:cNvPicPr>
            <a:picLocks noChangeAspect="1"/>
          </p:cNvPicPr>
          <p:nvPr/>
        </p:nvPicPr>
        <p:blipFill>
          <a:blip r:embed="rId3"/>
          <a:stretch>
            <a:fillRect/>
          </a:stretch>
        </p:blipFill>
        <p:spPr>
          <a:xfrm>
            <a:off x="2596677" y="2521838"/>
            <a:ext cx="6851985" cy="3707151"/>
          </a:xfrm>
          <a:prstGeom prst="rect">
            <a:avLst/>
          </a:prstGeom>
        </p:spPr>
      </p:pic>
    </p:spTree>
    <p:extLst>
      <p:ext uri="{BB962C8B-B14F-4D97-AF65-F5344CB8AC3E}">
        <p14:creationId xmlns:p14="http://schemas.microsoft.com/office/powerpoint/2010/main" val="3591129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416A9-0024-CF25-6E66-52DFA95723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3C094A-AD9A-70D9-3919-8BD33CB3F4ED}"/>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Does </a:t>
            </a:r>
            <a:r>
              <a:rPr lang="en-US" dirty="0" err="1"/>
              <a:t>capm</a:t>
            </a:r>
            <a:r>
              <a:rPr lang="en-US" dirty="0"/>
              <a:t> hold in the real world?</a:t>
            </a:r>
          </a:p>
        </p:txBody>
      </p:sp>
      <p:sp>
        <p:nvSpPr>
          <p:cNvPr id="4" name="Slide Number Placeholder 3">
            <a:extLst>
              <a:ext uri="{FF2B5EF4-FFF2-40B4-BE49-F238E27FC236}">
                <a16:creationId xmlns:a16="http://schemas.microsoft.com/office/drawing/2014/main" id="{25FB8252-398F-83CC-D159-7A5BAF33618B}"/>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61</a:t>
            </a:fld>
            <a:endParaRPr lang="en-US" dirty="0"/>
          </a:p>
        </p:txBody>
      </p:sp>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624F27D1-10BF-670D-A1DC-2F06A8F67B5B}"/>
                  </a:ext>
                </a:extLst>
              </p:cNvPr>
              <p:cNvSpPr>
                <a:spLocks noGrp="1"/>
              </p:cNvSpPr>
              <p:nvPr>
                <p:ph sz="half" idx="1"/>
              </p:nvPr>
            </p:nvSpPr>
            <p:spPr>
              <a:xfrm>
                <a:off x="409858" y="4009182"/>
                <a:ext cx="11362010" cy="365125"/>
              </a:xfrm>
            </p:spPr>
            <p:txBody>
              <a:bodyPr vert="horz" lIns="91440" tIns="45720" rIns="91440" bIns="45720" rtlCol="0" anchor="ctr">
                <a:noAutofit/>
              </a:bodyPr>
              <a:lstStyle/>
              <a:p>
                <a:r>
                  <a:rPr lang="en-US" sz="2000" dirty="0"/>
                  <a:t>Standard CAPM assumes all investors borrow and lend at the risk-free rate (</a:t>
                </a:r>
                <a14:m>
                  <m:oMath xmlns:m="http://schemas.openxmlformats.org/officeDocument/2006/math">
                    <m:sSub>
                      <m:sSubPr>
                        <m:ctrlPr>
                          <a:rPr lang="en-US" sz="2000" i="1" dirty="0" smtClean="0">
                            <a:latin typeface="Cambria Math" panose="02040503050406030204" pitchFamily="18" charset="0"/>
                          </a:rPr>
                        </m:ctrlPr>
                      </m:sSubPr>
                      <m:e>
                        <m:r>
                          <a:rPr lang="en-US" sz="2000" i="1" dirty="0" err="1">
                            <a:latin typeface="Cambria Math" panose="02040503050406030204" pitchFamily="18" charset="0"/>
                          </a:rPr>
                          <m:t>𝑟</m:t>
                        </m:r>
                      </m:e>
                      <m:sub>
                        <m:r>
                          <a:rPr lang="en-US" sz="2000" i="1" dirty="0" err="1">
                            <a:latin typeface="Cambria Math" panose="02040503050406030204" pitchFamily="18" charset="0"/>
                          </a:rPr>
                          <m:t>𝑓</m:t>
                        </m:r>
                      </m:sub>
                    </m:sSub>
                  </m:oMath>
                </a14:m>
                <a:r>
                  <a:rPr lang="en-US" sz="2000" dirty="0"/>
                  <a:t>), but in reality, the borrowing rate (</a:t>
                </a:r>
                <a14:m>
                  <m:oMath xmlns:m="http://schemas.openxmlformats.org/officeDocument/2006/math">
                    <m:sSub>
                      <m:sSubPr>
                        <m:ctrlPr>
                          <a:rPr lang="en-US" sz="2000" i="1" dirty="0" smtClean="0">
                            <a:latin typeface="Cambria Math" panose="02040503050406030204" pitchFamily="18" charset="0"/>
                          </a:rPr>
                        </m:ctrlPr>
                      </m:sSubPr>
                      <m:e>
                        <m:r>
                          <a:rPr lang="en-US" sz="2000" i="1" dirty="0" err="1">
                            <a:latin typeface="Cambria Math" panose="02040503050406030204" pitchFamily="18" charset="0"/>
                          </a:rPr>
                          <m:t>𝑟</m:t>
                        </m:r>
                      </m:e>
                      <m:sub>
                        <m:r>
                          <a:rPr lang="en-US" sz="2000" i="1" dirty="0" err="1">
                            <a:latin typeface="Cambria Math" panose="02040503050406030204" pitchFamily="18" charset="0"/>
                          </a:rPr>
                          <m:t>𝐵</m:t>
                        </m:r>
                      </m:sub>
                    </m:sSub>
                  </m:oMath>
                </a14:m>
                <a:r>
                  <a:rPr lang="en-US" sz="2000" dirty="0"/>
                  <a:t>) is significantly higher, creating a friction that splits the efficient frontier.</a:t>
                </a:r>
              </a:p>
              <a:p>
                <a:r>
                  <a:rPr lang="en-US" sz="2000" dirty="0"/>
                  <a:t>Savers, or “Chickens,” face the lower risk-free rate (</a:t>
                </a:r>
                <a14:m>
                  <m:oMath xmlns:m="http://schemas.openxmlformats.org/officeDocument/2006/math">
                    <m:sSub>
                      <m:sSubPr>
                        <m:ctrlPr>
                          <a:rPr lang="en-US" sz="2000" i="1" dirty="0" smtClean="0">
                            <a:latin typeface="Cambria Math" panose="02040503050406030204" pitchFamily="18" charset="0"/>
                          </a:rPr>
                        </m:ctrlPr>
                      </m:sSubPr>
                      <m:e>
                        <m:r>
                          <a:rPr lang="en-US" sz="2000" i="1" dirty="0" err="1">
                            <a:latin typeface="Cambria Math" panose="02040503050406030204" pitchFamily="18" charset="0"/>
                          </a:rPr>
                          <m:t>𝑟</m:t>
                        </m:r>
                      </m:e>
                      <m:sub>
                        <m:r>
                          <a:rPr lang="en-US" sz="2000" i="1" dirty="0" err="1">
                            <a:latin typeface="Cambria Math" panose="02040503050406030204" pitchFamily="18" charset="0"/>
                          </a:rPr>
                          <m:t>𝑓</m:t>
                        </m:r>
                      </m:sub>
                    </m:sSub>
                  </m:oMath>
                </a14:m>
                <a:r>
                  <a:rPr lang="en-US" sz="2000" dirty="0"/>
                  <a:t>) and optimize their trade-off relative to Tangency Portfolio </a:t>
                </a:r>
                <a14:m>
                  <m:oMath xmlns:m="http://schemas.openxmlformats.org/officeDocument/2006/math">
                    <m:sSub>
                      <m:sSubPr>
                        <m:ctrlPr>
                          <a:rPr lang="en-US" sz="2000" i="1" dirty="0" smtClean="0">
                            <a:latin typeface="Cambria Math" panose="02040503050406030204" pitchFamily="18" charset="0"/>
                          </a:rPr>
                        </m:ctrlPr>
                      </m:sSubPr>
                      <m:e>
                        <m:r>
                          <a:rPr lang="en-US" sz="2000" i="1" dirty="0" smtClean="0">
                            <a:latin typeface="Cambria Math" panose="02040503050406030204" pitchFamily="18" charset="0"/>
                          </a:rPr>
                          <m:t>𝑇</m:t>
                        </m:r>
                      </m:e>
                      <m:sub>
                        <m:r>
                          <a:rPr lang="en-US" sz="2000" i="1" dirty="0" smtClean="0">
                            <a:latin typeface="Cambria Math" panose="02040503050406030204" pitchFamily="18" charset="0"/>
                          </a:rPr>
                          <m:t>𝑆</m:t>
                        </m:r>
                      </m:sub>
                    </m:sSub>
                  </m:oMath>
                </a14:m>
                <a:r>
                  <a:rPr lang="en-US" sz="2000" dirty="0"/>
                  <a:t>. They construct their final portfolio </a:t>
                </a:r>
                <a14:m>
                  <m:oMath xmlns:m="http://schemas.openxmlformats.org/officeDocument/2006/math">
                    <m:sSub>
                      <m:sSubPr>
                        <m:ctrlPr>
                          <a:rPr lang="en-US" sz="2000" i="1" dirty="0" smtClean="0">
                            <a:latin typeface="Cambria Math" panose="02040503050406030204" pitchFamily="18" charset="0"/>
                          </a:rPr>
                        </m:ctrlPr>
                      </m:sSubPr>
                      <m:e>
                        <m:r>
                          <a:rPr lang="en-US" sz="2000" i="1" dirty="0" smtClean="0">
                            <a:latin typeface="Cambria Math" panose="02040503050406030204" pitchFamily="18" charset="0"/>
                          </a:rPr>
                          <m:t>𝐶</m:t>
                        </m:r>
                      </m:e>
                      <m:sub>
                        <m:sSub>
                          <m:sSubPr>
                            <m:ctrlPr>
                              <a:rPr lang="en-US" sz="2000" i="1" dirty="0" smtClean="0">
                                <a:latin typeface="Cambria Math" panose="02040503050406030204" pitchFamily="18" charset="0"/>
                              </a:rPr>
                            </m:ctrlPr>
                          </m:sSubPr>
                          <m:e>
                            <m:r>
                              <a:rPr lang="en-US" sz="2000" i="1" dirty="0" smtClean="0">
                                <a:latin typeface="Cambria Math" panose="02040503050406030204" pitchFamily="18" charset="0"/>
                              </a:rPr>
                              <m:t>𝑇</m:t>
                            </m:r>
                          </m:e>
                          <m:sub>
                            <m:r>
                              <a:rPr lang="en-US" sz="2000" i="1" dirty="0" smtClean="0">
                                <a:latin typeface="Cambria Math" panose="02040503050406030204" pitchFamily="18" charset="0"/>
                              </a:rPr>
                              <m:t>𝑆</m:t>
                            </m:r>
                          </m:sub>
                        </m:sSub>
                      </m:sub>
                    </m:sSub>
                  </m:oMath>
                </a14:m>
                <a:r>
                  <a:rPr lang="en-US" sz="2000" dirty="0"/>
                  <a:t> by holding a mix of risk-free bills and the stock portfolio </a:t>
                </a:r>
                <a14:m>
                  <m:oMath xmlns:m="http://schemas.openxmlformats.org/officeDocument/2006/math">
                    <m:sSub>
                      <m:sSubPr>
                        <m:ctrlPr>
                          <a:rPr lang="en-US" sz="2000" i="1" dirty="0" smtClean="0">
                            <a:latin typeface="Cambria Math" panose="02040503050406030204" pitchFamily="18" charset="0"/>
                          </a:rPr>
                        </m:ctrlPr>
                      </m:sSubPr>
                      <m:e>
                        <m:r>
                          <a:rPr lang="en-US" sz="2000" i="1" dirty="0" smtClean="0">
                            <a:latin typeface="Cambria Math" panose="02040503050406030204" pitchFamily="18" charset="0"/>
                          </a:rPr>
                          <m:t>𝑇</m:t>
                        </m:r>
                      </m:e>
                      <m:sub>
                        <m:r>
                          <a:rPr lang="en-US" sz="2000" i="1" dirty="0" smtClean="0">
                            <a:latin typeface="Cambria Math" panose="02040503050406030204" pitchFamily="18" charset="0"/>
                          </a:rPr>
                          <m:t>𝑆</m:t>
                        </m:r>
                      </m:sub>
                    </m:sSub>
                  </m:oMath>
                </a14:m>
                <a:r>
                  <a:rPr lang="en-US" sz="2000" dirty="0"/>
                  <a:t>.</a:t>
                </a:r>
              </a:p>
              <a:p>
                <a:r>
                  <a:rPr lang="en-US" sz="2000" dirty="0"/>
                  <a:t>Borrowers, or “Lions,” face the higher borrowing cost (</a:t>
                </a:r>
                <a14:m>
                  <m:oMath xmlns:m="http://schemas.openxmlformats.org/officeDocument/2006/math">
                    <m:sSub>
                      <m:sSubPr>
                        <m:ctrlPr>
                          <a:rPr lang="en-US" sz="2000" i="1" dirty="0" smtClean="0">
                            <a:latin typeface="Cambria Math" panose="02040503050406030204" pitchFamily="18" charset="0"/>
                          </a:rPr>
                        </m:ctrlPr>
                      </m:sSubPr>
                      <m:e>
                        <m:r>
                          <a:rPr lang="en-US" sz="2000" i="1" dirty="0" err="1">
                            <a:latin typeface="Cambria Math" panose="02040503050406030204" pitchFamily="18" charset="0"/>
                          </a:rPr>
                          <m:t>𝑟</m:t>
                        </m:r>
                      </m:e>
                      <m:sub>
                        <m:r>
                          <a:rPr lang="en-US" sz="2000" i="1" dirty="0" err="1">
                            <a:latin typeface="Cambria Math" panose="02040503050406030204" pitchFamily="18" charset="0"/>
                          </a:rPr>
                          <m:t>𝐵</m:t>
                        </m:r>
                      </m:sub>
                    </m:sSub>
                  </m:oMath>
                </a14:m>
                <a:r>
                  <a:rPr lang="en-US" sz="2000" dirty="0"/>
                  <a:t>) and must optimize relative to a different Tangency Portfolio </a:t>
                </a:r>
                <a14:m>
                  <m:oMath xmlns:m="http://schemas.openxmlformats.org/officeDocument/2006/math">
                    <m:sSub>
                      <m:sSubPr>
                        <m:ctrlPr>
                          <a:rPr lang="en-US" sz="2000" i="1" dirty="0" smtClean="0">
                            <a:latin typeface="Cambria Math" panose="02040503050406030204" pitchFamily="18" charset="0"/>
                          </a:rPr>
                        </m:ctrlPr>
                      </m:sSubPr>
                      <m:e>
                        <m:r>
                          <a:rPr lang="en-US" sz="2000" i="1" dirty="0" smtClean="0">
                            <a:latin typeface="Cambria Math" panose="02040503050406030204" pitchFamily="18" charset="0"/>
                          </a:rPr>
                          <m:t>𝑇</m:t>
                        </m:r>
                      </m:e>
                      <m:sub>
                        <m:r>
                          <a:rPr lang="en-US" sz="2000" i="1" dirty="0" smtClean="0">
                            <a:latin typeface="Cambria Math" panose="02040503050406030204" pitchFamily="18" charset="0"/>
                          </a:rPr>
                          <m:t>𝐵</m:t>
                        </m:r>
                      </m:sub>
                    </m:sSub>
                  </m:oMath>
                </a14:m>
                <a:r>
                  <a:rPr lang="en-US" sz="2000" dirty="0"/>
                  <a:t>. They achieve their desired high returns by borrowing money to invest more than 100% of their wealth into portfolio </a:t>
                </a:r>
                <a14:m>
                  <m:oMath xmlns:m="http://schemas.openxmlformats.org/officeDocument/2006/math">
                    <m:sSub>
                      <m:sSubPr>
                        <m:ctrlPr>
                          <a:rPr lang="en-US" sz="2000" i="1" dirty="0" smtClean="0">
                            <a:latin typeface="Cambria Math" panose="02040503050406030204" pitchFamily="18" charset="0"/>
                          </a:rPr>
                        </m:ctrlPr>
                      </m:sSubPr>
                      <m:e>
                        <m:r>
                          <a:rPr lang="en-US" sz="2000" i="1" dirty="0" smtClean="0">
                            <a:latin typeface="Cambria Math" panose="02040503050406030204" pitchFamily="18" charset="0"/>
                          </a:rPr>
                          <m:t>𝑇</m:t>
                        </m:r>
                      </m:e>
                      <m:sub>
                        <m:r>
                          <a:rPr lang="en-US" sz="2000" i="1" dirty="0" smtClean="0">
                            <a:latin typeface="Cambria Math" panose="02040503050406030204" pitchFamily="18" charset="0"/>
                          </a:rPr>
                          <m:t>𝐵</m:t>
                        </m:r>
                      </m:sub>
                    </m:sSub>
                  </m:oMath>
                </a14:m>
                <a:r>
                  <a:rPr lang="en-US" sz="2000" dirty="0"/>
                  <a:t>, resulting in the leveraged position </a:t>
                </a:r>
                <a14:m>
                  <m:oMath xmlns:m="http://schemas.openxmlformats.org/officeDocument/2006/math">
                    <m:sSub>
                      <m:sSubPr>
                        <m:ctrlPr>
                          <a:rPr lang="en-US" sz="2000" i="1" dirty="0" smtClean="0">
                            <a:latin typeface="Cambria Math" panose="02040503050406030204" pitchFamily="18" charset="0"/>
                          </a:rPr>
                        </m:ctrlPr>
                      </m:sSubPr>
                      <m:e>
                        <m:r>
                          <a:rPr lang="en-US" sz="2000" i="1" dirty="0" smtClean="0">
                            <a:latin typeface="Cambria Math" panose="02040503050406030204" pitchFamily="18" charset="0"/>
                          </a:rPr>
                          <m:t>𝐿</m:t>
                        </m:r>
                      </m:e>
                      <m:sub>
                        <m:sSub>
                          <m:sSubPr>
                            <m:ctrlPr>
                              <a:rPr lang="en-US" sz="2000" i="1" dirty="0" smtClean="0">
                                <a:latin typeface="Cambria Math" panose="02040503050406030204" pitchFamily="18" charset="0"/>
                              </a:rPr>
                            </m:ctrlPr>
                          </m:sSubPr>
                          <m:e>
                            <m:r>
                              <a:rPr lang="en-US" sz="2000" i="1" dirty="0" smtClean="0">
                                <a:latin typeface="Cambria Math" panose="02040503050406030204" pitchFamily="18" charset="0"/>
                              </a:rPr>
                              <m:t>𝑇</m:t>
                            </m:r>
                          </m:e>
                          <m:sub>
                            <m:r>
                              <a:rPr lang="en-US" sz="2000" i="1" dirty="0" smtClean="0">
                                <a:latin typeface="Cambria Math" panose="02040503050406030204" pitchFamily="18" charset="0"/>
                              </a:rPr>
                              <m:t>𝐵</m:t>
                            </m:r>
                          </m:sub>
                        </m:sSub>
                      </m:sub>
                    </m:sSub>
                  </m:oMath>
                </a14:m>
                <a:r>
                  <a:rPr lang="en-US" sz="2000" dirty="0"/>
                  <a:t>.</a:t>
                </a:r>
              </a:p>
              <a:p>
                <a:r>
                  <a:rPr lang="en-US" sz="2000" dirty="0"/>
                  <a:t>Consequently, there is no single “Market Portfolio” held by everyone; instead, the aggregate market is a weighted combination of the saver’s portfolio (</a:t>
                </a:r>
                <a14:m>
                  <m:oMath xmlns:m="http://schemas.openxmlformats.org/officeDocument/2006/math">
                    <m:sSub>
                      <m:sSubPr>
                        <m:ctrlPr>
                          <a:rPr lang="en-US" sz="2000" i="1" dirty="0" smtClean="0">
                            <a:latin typeface="Cambria Math" panose="02040503050406030204" pitchFamily="18" charset="0"/>
                          </a:rPr>
                        </m:ctrlPr>
                      </m:sSubPr>
                      <m:e>
                        <m:r>
                          <a:rPr lang="en-US" sz="2000" i="1" dirty="0" smtClean="0">
                            <a:latin typeface="Cambria Math" panose="02040503050406030204" pitchFamily="18" charset="0"/>
                          </a:rPr>
                          <m:t>𝑇</m:t>
                        </m:r>
                      </m:e>
                      <m:sub>
                        <m:r>
                          <a:rPr lang="en-US" sz="2000" i="1" dirty="0" smtClean="0">
                            <a:latin typeface="Cambria Math" panose="02040503050406030204" pitchFamily="18" charset="0"/>
                          </a:rPr>
                          <m:t>𝑆</m:t>
                        </m:r>
                      </m:sub>
                    </m:sSub>
                  </m:oMath>
                </a14:m>
                <a:r>
                  <a:rPr lang="en-US" sz="2000" dirty="0"/>
                  <a:t>) and the borrower’s portfolio (</a:t>
                </a:r>
                <a14:m>
                  <m:oMath xmlns:m="http://schemas.openxmlformats.org/officeDocument/2006/math">
                    <m:sSub>
                      <m:sSubPr>
                        <m:ctrlPr>
                          <a:rPr lang="en-US" sz="2000" i="1" dirty="0" smtClean="0">
                            <a:latin typeface="Cambria Math" panose="02040503050406030204" pitchFamily="18" charset="0"/>
                          </a:rPr>
                        </m:ctrlPr>
                      </m:sSubPr>
                      <m:e>
                        <m:r>
                          <a:rPr lang="en-US" sz="2000" i="1" dirty="0" smtClean="0">
                            <a:latin typeface="Cambria Math" panose="02040503050406030204" pitchFamily="18" charset="0"/>
                          </a:rPr>
                          <m:t>𝑇</m:t>
                        </m:r>
                      </m:e>
                      <m:sub>
                        <m:r>
                          <a:rPr lang="en-US" sz="2000" i="1" dirty="0" smtClean="0">
                            <a:latin typeface="Cambria Math" panose="02040503050406030204" pitchFamily="18" charset="0"/>
                          </a:rPr>
                          <m:t>𝐵</m:t>
                        </m:r>
                      </m:sub>
                    </m:sSub>
                  </m:oMath>
                </a14:m>
                <a:r>
                  <a:rPr lang="en-US" sz="2000" dirty="0"/>
                  <a:t>), connected by a curve rather than a single straight line.</a:t>
                </a:r>
              </a:p>
            </p:txBody>
          </p:sp>
        </mc:Choice>
        <mc:Fallback xmlns="">
          <p:sp>
            <p:nvSpPr>
              <p:cNvPr id="6" name="Content Placeholder 2">
                <a:extLst>
                  <a:ext uri="{FF2B5EF4-FFF2-40B4-BE49-F238E27FC236}">
                    <a16:creationId xmlns:a16="http://schemas.microsoft.com/office/drawing/2014/main" id="{624F27D1-10BF-670D-A1DC-2F06A8F67B5B}"/>
                  </a:ext>
                </a:extLst>
              </p:cNvPr>
              <p:cNvSpPr>
                <a:spLocks noGrp="1" noRot="1" noChangeAspect="1" noMove="1" noResize="1" noEditPoints="1" noAdjustHandles="1" noChangeArrowheads="1" noChangeShapeType="1" noTextEdit="1"/>
              </p:cNvSpPr>
              <p:nvPr>
                <p:ph sz="half" idx="1"/>
              </p:nvPr>
            </p:nvSpPr>
            <p:spPr>
              <a:xfrm>
                <a:off x="409858" y="4009182"/>
                <a:ext cx="11362010" cy="365125"/>
              </a:xfrm>
              <a:blipFill>
                <a:blip r:embed="rId3"/>
                <a:stretch>
                  <a:fillRect l="-268" t="-501667" b="-521667"/>
                </a:stretch>
              </a:blipFill>
            </p:spPr>
            <p:txBody>
              <a:bodyPr/>
              <a:lstStyle/>
              <a:p>
                <a:r>
                  <a:rPr lang="en-SG">
                    <a:noFill/>
                  </a:rPr>
                  <a:t> </a:t>
                </a:r>
              </a:p>
            </p:txBody>
          </p:sp>
        </mc:Fallback>
      </mc:AlternateContent>
    </p:spTree>
    <p:extLst>
      <p:ext uri="{BB962C8B-B14F-4D97-AF65-F5344CB8AC3E}">
        <p14:creationId xmlns:p14="http://schemas.microsoft.com/office/powerpoint/2010/main" val="32093389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15B89-E56E-2F0B-5543-1F4F05C5EF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1CBD0E-3A25-528B-86EC-442FE49301BC}"/>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Does </a:t>
            </a:r>
            <a:r>
              <a:rPr lang="en-US" dirty="0" err="1"/>
              <a:t>capm</a:t>
            </a:r>
            <a:r>
              <a:rPr lang="en-US" dirty="0"/>
              <a:t> hold in the real world?</a:t>
            </a:r>
          </a:p>
        </p:txBody>
      </p:sp>
      <p:sp>
        <p:nvSpPr>
          <p:cNvPr id="4" name="Slide Number Placeholder 3">
            <a:extLst>
              <a:ext uri="{FF2B5EF4-FFF2-40B4-BE49-F238E27FC236}">
                <a16:creationId xmlns:a16="http://schemas.microsoft.com/office/drawing/2014/main" id="{2C07C35F-32BA-D405-8202-CCA250ECE73E}"/>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62</a:t>
            </a:fld>
            <a:endParaRPr lang="en-US" dirty="0"/>
          </a:p>
        </p:txBody>
      </p:sp>
      <p:sp>
        <p:nvSpPr>
          <p:cNvPr id="6" name="Content Placeholder 2">
            <a:extLst>
              <a:ext uri="{FF2B5EF4-FFF2-40B4-BE49-F238E27FC236}">
                <a16:creationId xmlns:a16="http://schemas.microsoft.com/office/drawing/2014/main" id="{3D8C767F-80D6-8F14-EA96-6E81D9EBEA99}"/>
              </a:ext>
            </a:extLst>
          </p:cNvPr>
          <p:cNvSpPr>
            <a:spLocks noGrp="1"/>
          </p:cNvSpPr>
          <p:nvPr>
            <p:ph sz="half" idx="1"/>
          </p:nvPr>
        </p:nvSpPr>
        <p:spPr>
          <a:xfrm>
            <a:off x="409858" y="4009182"/>
            <a:ext cx="11362010" cy="365125"/>
          </a:xfrm>
        </p:spPr>
        <p:txBody>
          <a:bodyPr vert="horz" lIns="91440" tIns="45720" rIns="91440" bIns="45720" rtlCol="0" anchor="ctr">
            <a:noAutofit/>
          </a:bodyPr>
          <a:lstStyle/>
          <a:p>
            <a:r>
              <a:rPr lang="en-US" sz="2000" dirty="0"/>
              <a:t>Because average investors </a:t>
            </a:r>
            <a:r>
              <a:rPr lang="en-US" sz="2000" b="1" dirty="0"/>
              <a:t>cannot borrow cheaply to leverage safe assets</a:t>
            </a:r>
            <a:r>
              <a:rPr lang="en-US" sz="2000" dirty="0"/>
              <a:t>, they are </a:t>
            </a:r>
            <a:r>
              <a:rPr lang="en-US" sz="2000" b="1" dirty="0"/>
              <a:t>forced to buy inherently high-beta stocks to achieve high nominal returns</a:t>
            </a:r>
            <a:r>
              <a:rPr lang="en-US" sz="2000" dirty="0"/>
              <a:t>, driving up the prices of these risky assets.</a:t>
            </a:r>
          </a:p>
          <a:p>
            <a:r>
              <a:rPr lang="en-US" sz="2000" dirty="0"/>
              <a:t>This excessive demand causes high-beta stocks to become overpriced, leading them to deliver lower future returns than standard CAPM predicts (a flattening of the Security Market Line).</a:t>
            </a:r>
          </a:p>
          <a:p>
            <a:r>
              <a:rPr lang="en-US" sz="2000" dirty="0"/>
              <a:t>Conversely, low-beta stocks become undervalued, offering superior risk-adjusted returns because they are ignored by aggressive investors who cannot apply leverage.</a:t>
            </a:r>
          </a:p>
          <a:p>
            <a:r>
              <a:rPr lang="en-US" sz="2000" dirty="0"/>
              <a:t>Sophisticated investors with access to low-cost borrowing (such as Warren Buffett) exploit this inefficiency by purchasing these undervalued low-beta stocks and leveraging them up, rather than overpaying for high-beta stocks.</a:t>
            </a:r>
          </a:p>
        </p:txBody>
      </p:sp>
    </p:spTree>
    <p:extLst>
      <p:ext uri="{BB962C8B-B14F-4D97-AF65-F5344CB8AC3E}">
        <p14:creationId xmlns:p14="http://schemas.microsoft.com/office/powerpoint/2010/main" val="16084154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BFFE4-CF09-C5B4-0012-045A5DEE77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BEEA36-AD77-448B-2B51-5AEE7BA87E1F}"/>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Does </a:t>
            </a:r>
            <a:r>
              <a:rPr lang="en-US" dirty="0" err="1"/>
              <a:t>capm</a:t>
            </a:r>
            <a:r>
              <a:rPr lang="en-US" dirty="0"/>
              <a:t> hold in the real world?</a:t>
            </a:r>
          </a:p>
        </p:txBody>
      </p:sp>
      <p:sp>
        <p:nvSpPr>
          <p:cNvPr id="4" name="Slide Number Placeholder 3">
            <a:extLst>
              <a:ext uri="{FF2B5EF4-FFF2-40B4-BE49-F238E27FC236}">
                <a16:creationId xmlns:a16="http://schemas.microsoft.com/office/drawing/2014/main" id="{808B9035-E3BE-8DA4-6B94-EA653691EC90}"/>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63</a:t>
            </a:fld>
            <a:endParaRPr lang="en-US"/>
          </a:p>
        </p:txBody>
      </p:sp>
      <p:sp>
        <p:nvSpPr>
          <p:cNvPr id="7" name="Content Placeholder 2">
            <a:extLst>
              <a:ext uri="{FF2B5EF4-FFF2-40B4-BE49-F238E27FC236}">
                <a16:creationId xmlns:a16="http://schemas.microsoft.com/office/drawing/2014/main" id="{67181304-C1B2-0C39-2618-F19B9FE51F53}"/>
              </a:ext>
            </a:extLst>
          </p:cNvPr>
          <p:cNvSpPr txBox="1">
            <a:spLocks/>
          </p:cNvSpPr>
          <p:nvPr/>
        </p:nvSpPr>
        <p:spPr>
          <a:xfrm>
            <a:off x="1398745" y="1926664"/>
            <a:ext cx="9247850" cy="708746"/>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buNone/>
            </a:pPr>
            <a:r>
              <a:rPr lang="en-US" dirty="0"/>
              <a:t>The CAPM with Different Borrowing and Lending Rates</a:t>
            </a:r>
          </a:p>
        </p:txBody>
      </p:sp>
      <p:pic>
        <p:nvPicPr>
          <p:cNvPr id="3" name="Picture 2" descr="A line graph of the C A P M with different borrowing and lending rates.">
            <a:extLst>
              <a:ext uri="{FF2B5EF4-FFF2-40B4-BE49-F238E27FC236}">
                <a16:creationId xmlns:a16="http://schemas.microsoft.com/office/drawing/2014/main" id="{B77DBBE1-1C79-8F93-C0BD-DF61B8A0BC8E}"/>
              </a:ext>
            </a:extLst>
          </p:cNvPr>
          <p:cNvPicPr>
            <a:picLocks noChangeAspect="1"/>
          </p:cNvPicPr>
          <p:nvPr/>
        </p:nvPicPr>
        <p:blipFill>
          <a:blip r:embed="rId3"/>
          <a:stretch>
            <a:fillRect/>
          </a:stretch>
        </p:blipFill>
        <p:spPr>
          <a:xfrm>
            <a:off x="3680019" y="2553305"/>
            <a:ext cx="4685301" cy="4087178"/>
          </a:xfrm>
          <a:prstGeom prst="rect">
            <a:avLst/>
          </a:prstGeom>
        </p:spPr>
      </p:pic>
    </p:spTree>
    <p:extLst>
      <p:ext uri="{BB962C8B-B14F-4D97-AF65-F5344CB8AC3E}">
        <p14:creationId xmlns:p14="http://schemas.microsoft.com/office/powerpoint/2010/main" val="36651427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A1384-A442-8433-D86B-9F89740DAA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84C572-18AA-1FB3-4C60-FB4444B42E88}"/>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Does </a:t>
            </a:r>
            <a:r>
              <a:rPr lang="en-US" dirty="0" err="1"/>
              <a:t>capm</a:t>
            </a:r>
            <a:r>
              <a:rPr lang="en-US" dirty="0"/>
              <a:t> hold in the real world?</a:t>
            </a:r>
          </a:p>
        </p:txBody>
      </p:sp>
      <p:sp>
        <p:nvSpPr>
          <p:cNvPr id="4" name="Slide Number Placeholder 3">
            <a:extLst>
              <a:ext uri="{FF2B5EF4-FFF2-40B4-BE49-F238E27FC236}">
                <a16:creationId xmlns:a16="http://schemas.microsoft.com/office/drawing/2014/main" id="{DCCC8890-EF69-357F-4B26-2D9F766F1F34}"/>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64</a:t>
            </a:fld>
            <a:endParaRPr lang="en-US" dirty="0"/>
          </a:p>
        </p:txBody>
      </p:sp>
      <p:sp>
        <p:nvSpPr>
          <p:cNvPr id="6" name="Content Placeholder 2">
            <a:extLst>
              <a:ext uri="{FF2B5EF4-FFF2-40B4-BE49-F238E27FC236}">
                <a16:creationId xmlns:a16="http://schemas.microsoft.com/office/drawing/2014/main" id="{F27B5497-61C9-F6D3-DC58-BCCBAA097EE5}"/>
              </a:ext>
            </a:extLst>
          </p:cNvPr>
          <p:cNvSpPr>
            <a:spLocks noGrp="1"/>
          </p:cNvSpPr>
          <p:nvPr>
            <p:ph sz="half" idx="1"/>
          </p:nvPr>
        </p:nvSpPr>
        <p:spPr>
          <a:xfrm>
            <a:off x="409858" y="4009182"/>
            <a:ext cx="11362010" cy="365125"/>
          </a:xfrm>
        </p:spPr>
        <p:txBody>
          <a:bodyPr vert="horz" lIns="91440" tIns="45720" rIns="91440" bIns="45720" rtlCol="0" anchor="ctr">
            <a:noAutofit/>
          </a:bodyPr>
          <a:lstStyle/>
          <a:p>
            <a:r>
              <a:rPr lang="en-US" sz="2000" dirty="0"/>
              <a:t>Furthermore, contrary to CAPM, market data indicates that stock returns are not solely driven by systematic risk, but are also significantly correlated with specific firm characteristics such as market capitalization.</a:t>
            </a:r>
          </a:p>
          <a:p>
            <a:r>
              <a:rPr lang="en-US" sz="2000" dirty="0"/>
              <a:t>The historical performance spread demonstrates that while small-cap stocks experience periods of underperformance, they have generated significantly higher cumulative returns than large-cap stocks over the long term.</a:t>
            </a:r>
          </a:p>
          <a:p>
            <a:r>
              <a:rPr lang="en-US" sz="2000" dirty="0"/>
              <a:t>Since the end of 1926, this “size effect” has resulted in small stocks outperforming large stocks by an average annual margin of 2.9%, rewarding investors for holding smaller companies.</a:t>
            </a:r>
          </a:p>
          <a:p>
            <a:r>
              <a:rPr lang="en-US" sz="2000" dirty="0"/>
              <a:t>However, this long-standing trend has notably reversed from 2022 through 2025, as the artificial intelligence revolution catalyzed a massive divergence where mega-cap technology stocks significantly outperformed their smaller counterparts.</a:t>
            </a:r>
          </a:p>
        </p:txBody>
      </p:sp>
    </p:spTree>
    <p:extLst>
      <p:ext uri="{BB962C8B-B14F-4D97-AF65-F5344CB8AC3E}">
        <p14:creationId xmlns:p14="http://schemas.microsoft.com/office/powerpoint/2010/main" val="12118871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1E412-602F-D2B4-4166-BCEF2E6B95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EA934B-7037-1A4C-C8D9-1D9B0D47EFEA}"/>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Does </a:t>
            </a:r>
            <a:r>
              <a:rPr lang="en-US" dirty="0" err="1"/>
              <a:t>capm</a:t>
            </a:r>
            <a:r>
              <a:rPr lang="en-US" dirty="0"/>
              <a:t> hold in the real world?</a:t>
            </a:r>
          </a:p>
        </p:txBody>
      </p:sp>
      <p:sp>
        <p:nvSpPr>
          <p:cNvPr id="4" name="Slide Number Placeholder 3">
            <a:extLst>
              <a:ext uri="{FF2B5EF4-FFF2-40B4-BE49-F238E27FC236}">
                <a16:creationId xmlns:a16="http://schemas.microsoft.com/office/drawing/2014/main" id="{09B731FF-543C-8BC9-0E3C-8C73B1AD4AF4}"/>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65</a:t>
            </a:fld>
            <a:endParaRPr lang="en-US"/>
          </a:p>
        </p:txBody>
      </p:sp>
      <p:sp>
        <p:nvSpPr>
          <p:cNvPr id="7" name="Content Placeholder 2">
            <a:extLst>
              <a:ext uri="{FF2B5EF4-FFF2-40B4-BE49-F238E27FC236}">
                <a16:creationId xmlns:a16="http://schemas.microsoft.com/office/drawing/2014/main" id="{B762E447-0E2E-E1AB-2FF8-5BBDE1EDCDC1}"/>
              </a:ext>
            </a:extLst>
          </p:cNvPr>
          <p:cNvSpPr txBox="1">
            <a:spLocks/>
          </p:cNvSpPr>
          <p:nvPr/>
        </p:nvSpPr>
        <p:spPr>
          <a:xfrm>
            <a:off x="1398745" y="1926664"/>
            <a:ext cx="9247850" cy="708746"/>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buNone/>
            </a:pPr>
            <a:r>
              <a:rPr lang="en-US" dirty="0"/>
              <a:t>Small Stock and Value Premiums</a:t>
            </a:r>
          </a:p>
        </p:txBody>
      </p:sp>
      <p:pic>
        <p:nvPicPr>
          <p:cNvPr id="5" name="Picture 4" descr="A line graph of small stock and value premiums.">
            <a:extLst>
              <a:ext uri="{FF2B5EF4-FFF2-40B4-BE49-F238E27FC236}">
                <a16:creationId xmlns:a16="http://schemas.microsoft.com/office/drawing/2014/main" id="{16E46213-CAD6-85D4-54DC-98BC0DCEFDE7}"/>
              </a:ext>
            </a:extLst>
          </p:cNvPr>
          <p:cNvPicPr>
            <a:picLocks noChangeAspect="1"/>
          </p:cNvPicPr>
          <p:nvPr/>
        </p:nvPicPr>
        <p:blipFill>
          <a:blip r:embed="rId3"/>
          <a:stretch>
            <a:fillRect/>
          </a:stretch>
        </p:blipFill>
        <p:spPr>
          <a:xfrm>
            <a:off x="2868560" y="2514246"/>
            <a:ext cx="6454880" cy="4251679"/>
          </a:xfrm>
          <a:prstGeom prst="rect">
            <a:avLst/>
          </a:prstGeom>
        </p:spPr>
      </p:pic>
    </p:spTree>
    <p:extLst>
      <p:ext uri="{BB962C8B-B14F-4D97-AF65-F5344CB8AC3E}">
        <p14:creationId xmlns:p14="http://schemas.microsoft.com/office/powerpoint/2010/main" val="37003613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3761B-BECE-67FC-9D62-4B7D8B1A5C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B9172B-A8EB-FA1C-07C5-DBBA3CB7F149}"/>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Does </a:t>
            </a:r>
            <a:r>
              <a:rPr lang="en-US" dirty="0" err="1"/>
              <a:t>capm</a:t>
            </a:r>
            <a:r>
              <a:rPr lang="en-US" dirty="0"/>
              <a:t> hold in the real world?</a:t>
            </a:r>
          </a:p>
        </p:txBody>
      </p:sp>
      <p:sp>
        <p:nvSpPr>
          <p:cNvPr id="4" name="Slide Number Placeholder 3">
            <a:extLst>
              <a:ext uri="{FF2B5EF4-FFF2-40B4-BE49-F238E27FC236}">
                <a16:creationId xmlns:a16="http://schemas.microsoft.com/office/drawing/2014/main" id="{B88847D5-45B1-896F-7EED-44181CE1459E}"/>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66</a:t>
            </a:fld>
            <a:endParaRPr lang="en-US"/>
          </a:p>
        </p:txBody>
      </p:sp>
      <p:sp>
        <p:nvSpPr>
          <p:cNvPr id="7" name="Content Placeholder 2">
            <a:extLst>
              <a:ext uri="{FF2B5EF4-FFF2-40B4-BE49-F238E27FC236}">
                <a16:creationId xmlns:a16="http://schemas.microsoft.com/office/drawing/2014/main" id="{69F12512-DAD5-96C2-18E3-F9FF00FC6EB3}"/>
              </a:ext>
            </a:extLst>
          </p:cNvPr>
          <p:cNvSpPr txBox="1">
            <a:spLocks/>
          </p:cNvSpPr>
          <p:nvPr/>
        </p:nvSpPr>
        <p:spPr>
          <a:xfrm>
            <a:off x="1398745" y="1926664"/>
            <a:ext cx="9247850" cy="708746"/>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buNone/>
            </a:pPr>
            <a:r>
              <a:rPr lang="en-US" dirty="0"/>
              <a:t>Small Stock and Value Premiums</a:t>
            </a:r>
          </a:p>
        </p:txBody>
      </p:sp>
      <p:pic>
        <p:nvPicPr>
          <p:cNvPr id="6" name="Picture 5">
            <a:extLst>
              <a:ext uri="{FF2B5EF4-FFF2-40B4-BE49-F238E27FC236}">
                <a16:creationId xmlns:a16="http://schemas.microsoft.com/office/drawing/2014/main" id="{846DBAF0-62E8-8BE6-2927-117484017277}"/>
              </a:ext>
            </a:extLst>
          </p:cNvPr>
          <p:cNvPicPr>
            <a:picLocks noChangeAspect="1"/>
          </p:cNvPicPr>
          <p:nvPr/>
        </p:nvPicPr>
        <p:blipFill>
          <a:blip r:embed="rId3"/>
          <a:stretch>
            <a:fillRect/>
          </a:stretch>
        </p:blipFill>
        <p:spPr>
          <a:xfrm>
            <a:off x="3149751" y="2528469"/>
            <a:ext cx="6364120" cy="4237456"/>
          </a:xfrm>
          <a:prstGeom prst="rect">
            <a:avLst/>
          </a:prstGeom>
        </p:spPr>
      </p:pic>
    </p:spTree>
    <p:extLst>
      <p:ext uri="{BB962C8B-B14F-4D97-AF65-F5344CB8AC3E}">
        <p14:creationId xmlns:p14="http://schemas.microsoft.com/office/powerpoint/2010/main" val="286258461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24EE0B8-88FC-FF1D-A041-3F1D93DB1139}"/>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B691D59-8F51-4DD8-AD41-D568D29B0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12" name="Rectangle 11">
            <a:extLst>
              <a:ext uri="{FF2B5EF4-FFF2-40B4-BE49-F238E27FC236}">
                <a16:creationId xmlns:a16="http://schemas.microsoft.com/office/drawing/2014/main" id="{204AEF18-0627-48F3-9B3D-F7E8F050B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14" name="Rectangle 13">
            <a:extLst>
              <a:ext uri="{FF2B5EF4-FFF2-40B4-BE49-F238E27FC236}">
                <a16:creationId xmlns:a16="http://schemas.microsoft.com/office/drawing/2014/main" id="{CEAEE08A-C572-438F-9753-B0D527A51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16" name="Rectangle 15">
            <a:extLst>
              <a:ext uri="{FF2B5EF4-FFF2-40B4-BE49-F238E27FC236}">
                <a16:creationId xmlns:a16="http://schemas.microsoft.com/office/drawing/2014/main" id="{DB93146F-62ED-4C59-844C-0935D0FB50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useBgFill="1">
        <p:nvSpPr>
          <p:cNvPr id="18" name="Rectangle 17">
            <a:extLst>
              <a:ext uri="{FF2B5EF4-FFF2-40B4-BE49-F238E27FC236}">
                <a16:creationId xmlns:a16="http://schemas.microsoft.com/office/drawing/2014/main" id="{BF3D65BA-1C65-40FB-92EF-83951BDC1D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B9E9400-FC92-C9A6-BF67-E7EC8B5F317E}"/>
              </a:ext>
            </a:extLst>
          </p:cNvPr>
          <p:cNvPicPr>
            <a:picLocks noChangeAspect="1"/>
          </p:cNvPicPr>
          <p:nvPr/>
        </p:nvPicPr>
        <p:blipFill>
          <a:blip r:embed="rId3"/>
          <a:stretch>
            <a:fillRect/>
          </a:stretch>
        </p:blipFill>
        <p:spPr>
          <a:xfrm>
            <a:off x="2102414" y="319245"/>
            <a:ext cx="4462496" cy="6219510"/>
          </a:xfrm>
          <a:prstGeom prst="rect">
            <a:avLst/>
          </a:prstGeom>
        </p:spPr>
      </p:pic>
      <p:sp>
        <p:nvSpPr>
          <p:cNvPr id="20" name="Rectangle 19">
            <a:extLst>
              <a:ext uri="{FF2B5EF4-FFF2-40B4-BE49-F238E27FC236}">
                <a16:creationId xmlns:a16="http://schemas.microsoft.com/office/drawing/2014/main" id="{ADF52CCA-FCDD-49A0-BFFC-3BD41F1B8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SG"/>
          </a:p>
        </p:txBody>
      </p:sp>
      <p:sp>
        <p:nvSpPr>
          <p:cNvPr id="2" name="Title 1">
            <a:extLst>
              <a:ext uri="{FF2B5EF4-FFF2-40B4-BE49-F238E27FC236}">
                <a16:creationId xmlns:a16="http://schemas.microsoft.com/office/drawing/2014/main" id="{C38D5369-8B1E-5DB3-98C2-86143275A468}"/>
              </a:ext>
            </a:extLst>
          </p:cNvPr>
          <p:cNvSpPr>
            <a:spLocks noGrp="1"/>
          </p:cNvSpPr>
          <p:nvPr>
            <p:ph type="title"/>
          </p:nvPr>
        </p:nvSpPr>
        <p:spPr>
          <a:xfrm>
            <a:off x="8296275" y="1419225"/>
            <a:ext cx="3081576" cy="2085869"/>
          </a:xfrm>
        </p:spPr>
        <p:txBody>
          <a:bodyPr vert="horz" lIns="91440" tIns="45720" rIns="91440" bIns="45720" rtlCol="0" anchor="b">
            <a:normAutofit/>
          </a:bodyPr>
          <a:lstStyle/>
          <a:p>
            <a:pPr>
              <a:lnSpc>
                <a:spcPct val="90000"/>
              </a:lnSpc>
            </a:pPr>
            <a:r>
              <a:rPr lang="en-US" sz="3600">
                <a:solidFill>
                  <a:srgbClr val="FFFFFF"/>
                </a:solidFill>
              </a:rPr>
              <a:t>Does capm hold in the real world?</a:t>
            </a:r>
          </a:p>
        </p:txBody>
      </p:sp>
      <p:sp>
        <p:nvSpPr>
          <p:cNvPr id="4" name="Slide Number Placeholder 3">
            <a:extLst>
              <a:ext uri="{FF2B5EF4-FFF2-40B4-BE49-F238E27FC236}">
                <a16:creationId xmlns:a16="http://schemas.microsoft.com/office/drawing/2014/main" id="{1ADAC8B0-DCA5-1C42-D4AB-C69A7F7D4D3D}"/>
              </a:ext>
            </a:extLst>
          </p:cNvPr>
          <p:cNvSpPr>
            <a:spLocks noGrp="1"/>
          </p:cNvSpPr>
          <p:nvPr>
            <p:ph type="sldNum" sz="quarter" idx="12"/>
          </p:nvPr>
        </p:nvSpPr>
        <p:spPr>
          <a:xfrm>
            <a:off x="10558300" y="6400800"/>
            <a:ext cx="1016440" cy="365125"/>
          </a:xfrm>
        </p:spPr>
        <p:txBody>
          <a:bodyPr vert="horz" lIns="91440" tIns="45720" rIns="91440" bIns="45720" rtlCol="0" anchor="ctr">
            <a:normAutofit/>
          </a:bodyPr>
          <a:lstStyle/>
          <a:p>
            <a:pPr defTabSz="914400">
              <a:spcAft>
                <a:spcPts val="600"/>
              </a:spcAft>
            </a:pPr>
            <a:fld id="{7128DA7F-F6FE-453F-B8BB-1900E7257DA6}" type="slidenum">
              <a:rPr lang="en-US" smtClean="0">
                <a:solidFill>
                  <a:schemeClr val="accent1">
                    <a:lumMod val="75000"/>
                    <a:lumOff val="25000"/>
                  </a:schemeClr>
                </a:solidFill>
              </a:rPr>
              <a:pPr defTabSz="914400">
                <a:spcAft>
                  <a:spcPts val="600"/>
                </a:spcAft>
              </a:pPr>
              <a:t>67</a:t>
            </a:fld>
            <a:endParaRPr lang="en-US">
              <a:solidFill>
                <a:schemeClr val="accent1">
                  <a:lumMod val="75000"/>
                  <a:lumOff val="25000"/>
                </a:schemeClr>
              </a:solidFill>
            </a:endParaRPr>
          </a:p>
        </p:txBody>
      </p:sp>
    </p:spTree>
    <p:extLst>
      <p:ext uri="{BB962C8B-B14F-4D97-AF65-F5344CB8AC3E}">
        <p14:creationId xmlns:p14="http://schemas.microsoft.com/office/powerpoint/2010/main" val="398067542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B6A24-709F-EDE1-DB13-E472FCD3BF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ECB7E1-D06D-1A14-5A03-6883D420AAE7}"/>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Arbitrage pricing theory and factor models</a:t>
            </a:r>
          </a:p>
        </p:txBody>
      </p:sp>
      <p:sp>
        <p:nvSpPr>
          <p:cNvPr id="4" name="Slide Number Placeholder 3">
            <a:extLst>
              <a:ext uri="{FF2B5EF4-FFF2-40B4-BE49-F238E27FC236}">
                <a16:creationId xmlns:a16="http://schemas.microsoft.com/office/drawing/2014/main" id="{4C81C598-E8A0-5064-3578-CA0DD0A8259E}"/>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68</a:t>
            </a:fld>
            <a:endParaRPr lang="en-US" dirty="0"/>
          </a:p>
        </p:txBody>
      </p:sp>
      <p:sp>
        <p:nvSpPr>
          <p:cNvPr id="6" name="Content Placeholder 2">
            <a:extLst>
              <a:ext uri="{FF2B5EF4-FFF2-40B4-BE49-F238E27FC236}">
                <a16:creationId xmlns:a16="http://schemas.microsoft.com/office/drawing/2014/main" id="{30136E29-DA63-84DE-EDE4-191C3DCA5AB4}"/>
              </a:ext>
            </a:extLst>
          </p:cNvPr>
          <p:cNvSpPr>
            <a:spLocks noGrp="1"/>
          </p:cNvSpPr>
          <p:nvPr>
            <p:ph sz="half" idx="1"/>
          </p:nvPr>
        </p:nvSpPr>
        <p:spPr>
          <a:xfrm>
            <a:off x="373899" y="4132472"/>
            <a:ext cx="11362010" cy="365125"/>
          </a:xfrm>
        </p:spPr>
        <p:txBody>
          <a:bodyPr vert="horz" lIns="91440" tIns="45720" rIns="91440" bIns="45720" rtlCol="0" anchor="ctr">
            <a:noAutofit/>
          </a:bodyPr>
          <a:lstStyle/>
          <a:p>
            <a:r>
              <a:rPr lang="en-US" sz="2000" dirty="0"/>
              <a:t>Unlike the Capital Asset Pricing Model, which assumes market risk is the sole driver of returns, Arbitrage Pricing Theory (APT) offers a more flexible alternative by positing that a stock's expected return is determined by its sensitivity to multiple pervasive macroeconomic factors.</a:t>
            </a:r>
          </a:p>
          <a:p>
            <a:r>
              <a:rPr lang="en-US" sz="2000" dirty="0"/>
              <a:t>Under this framework, risk premiums are built up from various systemic drivers—such as unexpected changes in inflation, interest rates, or energy prices—</a:t>
            </a:r>
            <a:r>
              <a:rPr lang="en-US" sz="2000" b="1" dirty="0"/>
              <a:t>where each asset has a unique sensitivity (beta) to each specific factor</a:t>
            </a:r>
            <a:r>
              <a:rPr lang="en-US" sz="2000" dirty="0"/>
              <a:t>.</a:t>
            </a:r>
          </a:p>
          <a:p>
            <a:r>
              <a:rPr lang="en-US" sz="2000" dirty="0"/>
              <a:t>The model relies on the principle of no-arbitrage, arguing that if a diversified portfolio offers a return inconsistent with its aggregate risk exposure, investors would exploit the mispricing to generate risk-free profits until the equilibrium relationship is restored.</a:t>
            </a:r>
          </a:p>
          <a:p>
            <a:r>
              <a:rPr lang="en-US" sz="2000" dirty="0"/>
              <a:t>A major limitation of APT is that it does not theoretically identify exactly what these factors are, prompting researchers to empirically search for specific portfolio characteristics (such as firm size and book-to-market ratios) that better explain returns, a pursuit that directly established the Fama-French Three-Factor Model.</a:t>
            </a:r>
          </a:p>
        </p:txBody>
      </p:sp>
    </p:spTree>
    <p:extLst>
      <p:ext uri="{BB962C8B-B14F-4D97-AF65-F5344CB8AC3E}">
        <p14:creationId xmlns:p14="http://schemas.microsoft.com/office/powerpoint/2010/main" val="3202391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4AE28-3306-A7A8-79FE-3FC8181D9D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042ABA-E0BC-8B5D-1196-CABF491BF194}"/>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Arbitrage pricing theory and factor models</a:t>
            </a:r>
          </a:p>
        </p:txBody>
      </p:sp>
      <p:sp>
        <p:nvSpPr>
          <p:cNvPr id="4" name="Slide Number Placeholder 3">
            <a:extLst>
              <a:ext uri="{FF2B5EF4-FFF2-40B4-BE49-F238E27FC236}">
                <a16:creationId xmlns:a16="http://schemas.microsoft.com/office/drawing/2014/main" id="{B4129A38-47E9-6871-E854-D35DDE3C71DC}"/>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69</a:t>
            </a:fld>
            <a:endParaRPr lang="en-US" dirty="0"/>
          </a:p>
        </p:txBody>
      </p:sp>
      <p:graphicFrame>
        <p:nvGraphicFramePr>
          <p:cNvPr id="7" name="Object 6">
            <a:extLst>
              <a:ext uri="{FF2B5EF4-FFF2-40B4-BE49-F238E27FC236}">
                <a16:creationId xmlns:a16="http://schemas.microsoft.com/office/drawing/2014/main" id="{1236A9BE-DA40-5452-49E7-38513B1C00D1}"/>
              </a:ext>
            </a:extLst>
          </p:cNvPr>
          <p:cNvGraphicFramePr>
            <a:graphicFrameLocks noChangeAspect="1"/>
          </p:cNvGraphicFramePr>
          <p:nvPr>
            <p:extLst>
              <p:ext uri="{D42A27DB-BD31-4B8C-83A1-F6EECF244321}">
                <p14:modId xmlns:p14="http://schemas.microsoft.com/office/powerpoint/2010/main" val="1597607865"/>
              </p:ext>
            </p:extLst>
          </p:nvPr>
        </p:nvGraphicFramePr>
        <p:xfrm>
          <a:off x="1987246" y="3429000"/>
          <a:ext cx="7248992" cy="444884"/>
        </p:xfrm>
        <a:graphic>
          <a:graphicData uri="http://schemas.openxmlformats.org/presentationml/2006/ole">
            <mc:AlternateContent xmlns:mc="http://schemas.openxmlformats.org/markup-compatibility/2006">
              <mc:Choice xmlns:v="urn:schemas-microsoft-com:vml" Requires="v">
                <p:oleObj name="Equation" r:id="rId3" imgW="7035480" imgH="431640" progId="Equation.DSMT4">
                  <p:embed/>
                </p:oleObj>
              </mc:Choice>
              <mc:Fallback>
                <p:oleObj name="Equation" r:id="rId3" imgW="7035480" imgH="431640" progId="Equation.DSMT4">
                  <p:embed/>
                  <p:pic>
                    <p:nvPicPr>
                      <p:cNvPr id="17" name="Object 16">
                        <a:extLst>
                          <a:ext uri="{FF2B5EF4-FFF2-40B4-BE49-F238E27FC236}">
                            <a16:creationId xmlns:a16="http://schemas.microsoft.com/office/drawing/2014/main" id="{F0E1F24C-1C0D-1945-6C8C-13B6952D7057}"/>
                          </a:ext>
                        </a:extLst>
                      </p:cNvPr>
                      <p:cNvPicPr/>
                      <p:nvPr/>
                    </p:nvPicPr>
                    <p:blipFill>
                      <a:blip r:embed="rId4"/>
                      <a:stretch>
                        <a:fillRect/>
                      </a:stretch>
                    </p:blipFill>
                    <p:spPr>
                      <a:xfrm>
                        <a:off x="1987246" y="3429000"/>
                        <a:ext cx="7248992" cy="444884"/>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C589C050-2786-63F0-F808-D0456F28BA7D}"/>
              </a:ext>
            </a:extLst>
          </p:cNvPr>
          <p:cNvGraphicFramePr>
            <a:graphicFrameLocks noChangeAspect="1"/>
          </p:cNvGraphicFramePr>
          <p:nvPr>
            <p:extLst>
              <p:ext uri="{D42A27DB-BD31-4B8C-83A1-F6EECF244321}">
                <p14:modId xmlns:p14="http://schemas.microsoft.com/office/powerpoint/2010/main" val="1510670154"/>
              </p:ext>
            </p:extLst>
          </p:nvPr>
        </p:nvGraphicFramePr>
        <p:xfrm>
          <a:off x="2277419" y="4121920"/>
          <a:ext cx="3925447" cy="392545"/>
        </p:xfrm>
        <a:graphic>
          <a:graphicData uri="http://schemas.openxmlformats.org/presentationml/2006/ole">
            <mc:AlternateContent xmlns:mc="http://schemas.openxmlformats.org/markup-compatibility/2006">
              <mc:Choice xmlns:v="urn:schemas-microsoft-com:vml" Requires="v">
                <p:oleObj name="Equation" r:id="rId5" imgW="3809880" imgH="380880" progId="Equation.DSMT4">
                  <p:embed/>
                </p:oleObj>
              </mc:Choice>
              <mc:Fallback>
                <p:oleObj name="Equation" r:id="rId5" imgW="3809880" imgH="380880" progId="Equation.DSMT4">
                  <p:embed/>
                  <p:pic>
                    <p:nvPicPr>
                      <p:cNvPr id="18" name="Object 17">
                        <a:extLst>
                          <a:ext uri="{FF2B5EF4-FFF2-40B4-BE49-F238E27FC236}">
                            <a16:creationId xmlns:a16="http://schemas.microsoft.com/office/drawing/2014/main" id="{D68463F6-CD16-9F5A-CBC2-C4C3EEC63DE0}"/>
                          </a:ext>
                        </a:extLst>
                      </p:cNvPr>
                      <p:cNvPicPr/>
                      <p:nvPr/>
                    </p:nvPicPr>
                    <p:blipFill>
                      <a:blip r:embed="rId6"/>
                      <a:stretch>
                        <a:fillRect/>
                      </a:stretch>
                    </p:blipFill>
                    <p:spPr>
                      <a:xfrm>
                        <a:off x="2277419" y="4121920"/>
                        <a:ext cx="3925447" cy="39254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D5205E63-2322-C040-738C-A7EB3B5916C6}"/>
              </a:ext>
            </a:extLst>
          </p:cNvPr>
          <p:cNvGraphicFramePr>
            <a:graphicFrameLocks noChangeAspect="1"/>
          </p:cNvGraphicFramePr>
          <p:nvPr>
            <p:extLst>
              <p:ext uri="{D42A27DB-BD31-4B8C-83A1-F6EECF244321}">
                <p14:modId xmlns:p14="http://schemas.microsoft.com/office/powerpoint/2010/main" val="1335837366"/>
              </p:ext>
            </p:extLst>
          </p:nvPr>
        </p:nvGraphicFramePr>
        <p:xfrm>
          <a:off x="5268076" y="4632325"/>
          <a:ext cx="4448840" cy="444884"/>
        </p:xfrm>
        <a:graphic>
          <a:graphicData uri="http://schemas.openxmlformats.org/presentationml/2006/ole">
            <mc:AlternateContent xmlns:mc="http://schemas.openxmlformats.org/markup-compatibility/2006">
              <mc:Choice xmlns:v="urn:schemas-microsoft-com:vml" Requires="v">
                <p:oleObj name="Equation" r:id="rId7" imgW="4317840" imgH="431640" progId="Equation.DSMT4">
                  <p:embed/>
                </p:oleObj>
              </mc:Choice>
              <mc:Fallback>
                <p:oleObj name="Equation" r:id="rId7" imgW="4317840" imgH="431640" progId="Equation.DSMT4">
                  <p:embed/>
                  <p:pic>
                    <p:nvPicPr>
                      <p:cNvPr id="19" name="Object 18">
                        <a:extLst>
                          <a:ext uri="{FF2B5EF4-FFF2-40B4-BE49-F238E27FC236}">
                            <a16:creationId xmlns:a16="http://schemas.microsoft.com/office/drawing/2014/main" id="{14A342EE-0F91-C7B5-0F04-41D9E063F150}"/>
                          </a:ext>
                        </a:extLst>
                      </p:cNvPr>
                      <p:cNvPicPr/>
                      <p:nvPr/>
                    </p:nvPicPr>
                    <p:blipFill>
                      <a:blip r:embed="rId8"/>
                      <a:stretch>
                        <a:fillRect/>
                      </a:stretch>
                    </p:blipFill>
                    <p:spPr>
                      <a:xfrm>
                        <a:off x="5268076" y="4632325"/>
                        <a:ext cx="4448840" cy="444884"/>
                      </a:xfrm>
                      <a:prstGeom prst="rect">
                        <a:avLst/>
                      </a:prstGeom>
                    </p:spPr>
                  </p:pic>
                </p:oleObj>
              </mc:Fallback>
            </mc:AlternateContent>
          </a:graphicData>
        </a:graphic>
      </p:graphicFrame>
      <p:sp>
        <p:nvSpPr>
          <p:cNvPr id="10" name="Content Placeholder 2">
            <a:extLst>
              <a:ext uri="{FF2B5EF4-FFF2-40B4-BE49-F238E27FC236}">
                <a16:creationId xmlns:a16="http://schemas.microsoft.com/office/drawing/2014/main" id="{9DF2ACF8-611B-A4BC-4C29-175ED42BF865}"/>
              </a:ext>
            </a:extLst>
          </p:cNvPr>
          <p:cNvSpPr txBox="1">
            <a:spLocks/>
          </p:cNvSpPr>
          <p:nvPr/>
        </p:nvSpPr>
        <p:spPr>
          <a:xfrm>
            <a:off x="1239495" y="2474397"/>
            <a:ext cx="9247850" cy="708746"/>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buNone/>
            </a:pPr>
            <a:r>
              <a:rPr lang="en-US" sz="2400" b="1" dirty="0"/>
              <a:t>An Alternative to CAPM</a:t>
            </a:r>
          </a:p>
        </p:txBody>
      </p:sp>
    </p:spTree>
    <p:extLst>
      <p:ext uri="{BB962C8B-B14F-4D97-AF65-F5344CB8AC3E}">
        <p14:creationId xmlns:p14="http://schemas.microsoft.com/office/powerpoint/2010/main" val="39304417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948C4-6648-C5DF-82ED-DC5EEFCFCB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A8EB46-FBB2-D415-8C75-7CDA61CF1F5C}"/>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Arbitrage pricing theory and factor models</a:t>
            </a:r>
          </a:p>
        </p:txBody>
      </p:sp>
      <p:sp>
        <p:nvSpPr>
          <p:cNvPr id="4" name="Slide Number Placeholder 3">
            <a:extLst>
              <a:ext uri="{FF2B5EF4-FFF2-40B4-BE49-F238E27FC236}">
                <a16:creationId xmlns:a16="http://schemas.microsoft.com/office/drawing/2014/main" id="{320AD6D2-7A47-A4AB-1260-98DA4A29899B}"/>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70</a:t>
            </a:fld>
            <a:endParaRPr lang="en-US" dirty="0"/>
          </a:p>
        </p:txBody>
      </p:sp>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6E54A3AF-7318-83DE-42FC-3E6F2EC78DBD}"/>
                  </a:ext>
                </a:extLst>
              </p:cNvPr>
              <p:cNvSpPr>
                <a:spLocks noGrp="1"/>
              </p:cNvSpPr>
              <p:nvPr>
                <p:ph sz="half" idx="1"/>
              </p:nvPr>
            </p:nvSpPr>
            <p:spPr>
              <a:xfrm>
                <a:off x="373899" y="4132472"/>
                <a:ext cx="11362010" cy="365125"/>
              </a:xfrm>
            </p:spPr>
            <p:txBody>
              <a:bodyPr vert="horz" lIns="91440" tIns="45720" rIns="91440" bIns="45720" rtlCol="0" anchor="ctr">
                <a:noAutofit/>
              </a:bodyPr>
              <a:lstStyle/>
              <a:p>
                <a:r>
                  <a:rPr lang="en-US" sz="2000" dirty="0"/>
                  <a:t>Steps to Identify Factors.</a:t>
                </a:r>
              </a:p>
              <a:p>
                <a:pPr marL="457200" indent="-457200">
                  <a:buFont typeface="+mj-lt"/>
                  <a:buAutoNum type="arabicPeriod"/>
                </a:pPr>
                <a:r>
                  <a:rPr lang="en-US" sz="2000" dirty="0"/>
                  <a:t>Identify a reasonably short list of macroeconomic factors that could affect stock returns.</a:t>
                </a:r>
              </a:p>
              <a:p>
                <a:pPr marL="457200" indent="-457200">
                  <a:buFont typeface="+mj-lt"/>
                  <a:buAutoNum type="arabicPeriod"/>
                </a:pPr>
                <a:r>
                  <a:rPr lang="en-US" sz="2000" dirty="0"/>
                  <a:t>Estimate the expected risk premium on each of these factors (</a:t>
                </a:r>
                <a14:m>
                  <m:oMath xmlns:m="http://schemas.openxmlformats.org/officeDocument/2006/math">
                    <m:sSub>
                      <m:sSubPr>
                        <m:ctrlPr>
                          <a:rPr lang="en-US" sz="2000" i="1" smtClean="0">
                            <a:latin typeface="Cambria Math" panose="02040503050406030204" pitchFamily="18" charset="0"/>
                          </a:rPr>
                        </m:ctrlPr>
                      </m:sSubPr>
                      <m:e>
                        <m:r>
                          <m:rPr>
                            <m:sty m:val="p"/>
                          </m:rPr>
                          <a:rPr lang="en-US" sz="2000" b="0" i="1" smtClean="0">
                            <a:latin typeface="Cambria Math" panose="02040503050406030204" pitchFamily="18" charset="0"/>
                          </a:rPr>
                          <m:t>r</m:t>
                        </m:r>
                      </m:e>
                      <m:sub>
                        <m:r>
                          <m:rPr>
                            <m:sty m:val="p"/>
                          </m:rPr>
                          <a:rPr lang="en-US" sz="2000" b="0" i="1" smtClean="0">
                            <a:latin typeface="Cambria Math" panose="02040503050406030204" pitchFamily="18" charset="0"/>
                          </a:rPr>
                          <m:t>factor</m:t>
                        </m:r>
                        <m:r>
                          <a:rPr lang="en-US" sz="2000" b="0" i="1" smtClean="0">
                            <a:latin typeface="Cambria Math" panose="02040503050406030204" pitchFamily="18" charset="0"/>
                          </a:rPr>
                          <m:t>1</m:t>
                        </m:r>
                      </m:sub>
                    </m:sSub>
                  </m:oMath>
                </a14:m>
                <a:r>
                  <a:rPr lang="en-US" sz="2000" dirty="0"/>
                  <a:t>-</a:t>
                </a:r>
                <a14:m>
                  <m:oMath xmlns:m="http://schemas.openxmlformats.org/officeDocument/2006/math">
                    <m:sSub>
                      <m:sSubPr>
                        <m:ctrlPr>
                          <a:rPr lang="en-US" sz="2000" i="1" dirty="0" smtClean="0">
                            <a:latin typeface="Cambria Math" panose="02040503050406030204" pitchFamily="18" charset="0"/>
                          </a:rPr>
                        </m:ctrlPr>
                      </m:sSubPr>
                      <m:e>
                        <m:r>
                          <a:rPr lang="en-US" sz="2000" i="1" dirty="0" err="1" smtClean="0">
                            <a:latin typeface="Cambria Math" panose="02040503050406030204" pitchFamily="18" charset="0"/>
                          </a:rPr>
                          <m:t>𝑟</m:t>
                        </m:r>
                      </m:e>
                      <m:sub>
                        <m:r>
                          <a:rPr lang="en-US" sz="2000" i="1" dirty="0" err="1" smtClean="0">
                            <a:latin typeface="Cambria Math" panose="02040503050406030204" pitchFamily="18" charset="0"/>
                          </a:rPr>
                          <m:t>𝑓</m:t>
                        </m:r>
                      </m:sub>
                    </m:sSub>
                  </m:oMath>
                </a14:m>
                <a:r>
                  <a:rPr lang="en-US" sz="2000" dirty="0"/>
                  <a:t>), etc.</a:t>
                </a:r>
              </a:p>
              <a:p>
                <a:pPr marL="457200" indent="-457200">
                  <a:buFont typeface="+mj-lt"/>
                  <a:buAutoNum type="arabicPeriod"/>
                </a:pPr>
                <a:r>
                  <a:rPr lang="en-US" sz="2000" dirty="0"/>
                  <a:t>Measure the sensitivity of each stock to the factors (</a:t>
                </a:r>
                <a14:m>
                  <m:oMath xmlns:m="http://schemas.openxmlformats.org/officeDocument/2006/math">
                    <m:sSub>
                      <m:sSubPr>
                        <m:ctrlPr>
                          <a:rPr lang="en-US" sz="2000" i="1" dirty="0" smtClean="0">
                            <a:latin typeface="Cambria Math" panose="02040503050406030204" pitchFamily="18" charset="0"/>
                          </a:rPr>
                        </m:ctrlPr>
                      </m:sSubPr>
                      <m:e>
                        <m:r>
                          <a:rPr lang="en-US" sz="2000" i="1" dirty="0" smtClean="0">
                            <a:latin typeface="Cambria Math" panose="02040503050406030204" pitchFamily="18" charset="0"/>
                          </a:rPr>
                          <m:t>𝑏</m:t>
                        </m:r>
                      </m:e>
                      <m:sub>
                        <m:r>
                          <a:rPr lang="en-US" sz="2000" i="1" dirty="0" smtClean="0">
                            <a:latin typeface="Cambria Math" panose="02040503050406030204" pitchFamily="18" charset="0"/>
                          </a:rPr>
                          <m:t>1</m:t>
                        </m:r>
                      </m:sub>
                    </m:sSub>
                  </m:oMath>
                </a14:m>
                <a:r>
                  <a:rPr lang="en-US" sz="2000" dirty="0"/>
                  <a:t>, </a:t>
                </a:r>
                <a14:m>
                  <m:oMath xmlns:m="http://schemas.openxmlformats.org/officeDocument/2006/math">
                    <m:sSub>
                      <m:sSubPr>
                        <m:ctrlPr>
                          <a:rPr lang="en-US" sz="2000" i="1" dirty="0" smtClean="0">
                            <a:latin typeface="Cambria Math" panose="02040503050406030204" pitchFamily="18" charset="0"/>
                          </a:rPr>
                        </m:ctrlPr>
                      </m:sSubPr>
                      <m:e>
                        <m:r>
                          <a:rPr lang="en-US" sz="2000" i="1" dirty="0" smtClean="0">
                            <a:latin typeface="Cambria Math" panose="02040503050406030204" pitchFamily="18" charset="0"/>
                          </a:rPr>
                          <m:t>𝑏</m:t>
                        </m:r>
                      </m:e>
                      <m:sub>
                        <m:r>
                          <a:rPr lang="en-US" sz="2000" i="1" dirty="0" smtClean="0">
                            <a:latin typeface="Cambria Math" panose="02040503050406030204" pitchFamily="18" charset="0"/>
                          </a:rPr>
                          <m:t>2</m:t>
                        </m:r>
                      </m:sub>
                    </m:sSub>
                  </m:oMath>
                </a14:m>
                <a:r>
                  <a:rPr lang="en-US" sz="2000" dirty="0"/>
                  <a:t>, etc.)</a:t>
                </a:r>
              </a:p>
              <a:p>
                <a:pPr marL="0" indent="0">
                  <a:buNone/>
                </a:pPr>
                <a:r>
                  <a:rPr lang="en-US" sz="2000" dirty="0"/>
                  <a:t>See </a:t>
                </a:r>
                <a:r>
                  <a:rPr lang="en-US" sz="2000" dirty="0">
                    <a:hlinkClick r:id="rId3"/>
                  </a:rPr>
                  <a:t>https://papers.ssrn.com/sol3/papers.cfm?abstract_id=5318203</a:t>
                </a:r>
                <a:r>
                  <a:rPr lang="en-US" sz="2000" dirty="0"/>
                  <a:t>, Section 8.2 (pp. 62 to 65)</a:t>
                </a:r>
              </a:p>
              <a:p>
                <a:pPr marL="457200" indent="-457200">
                  <a:buFont typeface="+mj-lt"/>
                  <a:buAutoNum type="arabicPeriod"/>
                </a:pPr>
                <a:endParaRPr lang="en-US" sz="2000" dirty="0"/>
              </a:p>
            </p:txBody>
          </p:sp>
        </mc:Choice>
        <mc:Fallback xmlns="">
          <p:sp>
            <p:nvSpPr>
              <p:cNvPr id="6" name="Content Placeholder 2">
                <a:extLst>
                  <a:ext uri="{FF2B5EF4-FFF2-40B4-BE49-F238E27FC236}">
                    <a16:creationId xmlns:a16="http://schemas.microsoft.com/office/drawing/2014/main" id="{6E54A3AF-7318-83DE-42FC-3E6F2EC78DBD}"/>
                  </a:ext>
                </a:extLst>
              </p:cNvPr>
              <p:cNvSpPr>
                <a:spLocks noGrp="1" noRot="1" noChangeAspect="1" noMove="1" noResize="1" noEditPoints="1" noAdjustHandles="1" noChangeArrowheads="1" noChangeShapeType="1" noTextEdit="1"/>
              </p:cNvSpPr>
              <p:nvPr>
                <p:ph sz="half" idx="1"/>
              </p:nvPr>
            </p:nvSpPr>
            <p:spPr>
              <a:xfrm>
                <a:off x="373899" y="4132472"/>
                <a:ext cx="11362010" cy="365125"/>
              </a:xfrm>
              <a:blipFill>
                <a:blip r:embed="rId4"/>
                <a:stretch>
                  <a:fillRect l="-536" t="-320000" b="-220000"/>
                </a:stretch>
              </a:blipFill>
            </p:spPr>
            <p:txBody>
              <a:bodyPr/>
              <a:lstStyle/>
              <a:p>
                <a:r>
                  <a:rPr lang="en-SG">
                    <a:noFill/>
                  </a:rPr>
                  <a:t> </a:t>
                </a:r>
              </a:p>
            </p:txBody>
          </p:sp>
        </mc:Fallback>
      </mc:AlternateContent>
    </p:spTree>
    <p:extLst>
      <p:ext uri="{BB962C8B-B14F-4D97-AF65-F5344CB8AC3E}">
        <p14:creationId xmlns:p14="http://schemas.microsoft.com/office/powerpoint/2010/main" val="34346057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45B27-B263-C5A3-F06E-64D40B6951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B589F4-3294-A650-D9C9-A49FDE2D5747}"/>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Arbitrage pricing theory and factor models</a:t>
            </a:r>
          </a:p>
        </p:txBody>
      </p:sp>
      <p:sp>
        <p:nvSpPr>
          <p:cNvPr id="4" name="Slide Number Placeholder 3">
            <a:extLst>
              <a:ext uri="{FF2B5EF4-FFF2-40B4-BE49-F238E27FC236}">
                <a16:creationId xmlns:a16="http://schemas.microsoft.com/office/drawing/2014/main" id="{44A2CD91-642A-2671-7717-A8C39659F44F}"/>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71</a:t>
            </a:fld>
            <a:endParaRPr lang="en-US" dirty="0"/>
          </a:p>
        </p:txBody>
      </p:sp>
      <p:graphicFrame>
        <p:nvGraphicFramePr>
          <p:cNvPr id="7" name="Table 6">
            <a:extLst>
              <a:ext uri="{FF2B5EF4-FFF2-40B4-BE49-F238E27FC236}">
                <a16:creationId xmlns:a16="http://schemas.microsoft.com/office/drawing/2014/main" id="{16A75DA4-4E79-5DD2-9717-9E5845FDBAFE}"/>
              </a:ext>
            </a:extLst>
          </p:cNvPr>
          <p:cNvGraphicFramePr>
            <a:graphicFrameLocks noGrp="1"/>
          </p:cNvGraphicFramePr>
          <p:nvPr>
            <p:extLst>
              <p:ext uri="{D42A27DB-BD31-4B8C-83A1-F6EECF244321}">
                <p14:modId xmlns:p14="http://schemas.microsoft.com/office/powerpoint/2010/main" val="963957139"/>
              </p:ext>
            </p:extLst>
          </p:nvPr>
        </p:nvGraphicFramePr>
        <p:xfrm>
          <a:off x="2065640" y="2895155"/>
          <a:ext cx="7897091" cy="2296160"/>
        </p:xfrm>
        <a:graphic>
          <a:graphicData uri="http://schemas.openxmlformats.org/drawingml/2006/table">
            <a:tbl>
              <a:tblPr firstRow="1" bandRow="1">
                <a:tableStyleId>{5C22544A-7EE6-4342-B048-85BDC9FD1C3A}</a:tableStyleId>
              </a:tblPr>
              <a:tblGrid>
                <a:gridCol w="2515482">
                  <a:extLst>
                    <a:ext uri="{9D8B030D-6E8A-4147-A177-3AD203B41FA5}">
                      <a16:colId xmlns:a16="http://schemas.microsoft.com/office/drawing/2014/main" val="4030552167"/>
                    </a:ext>
                  </a:extLst>
                </a:gridCol>
                <a:gridCol w="5381609">
                  <a:extLst>
                    <a:ext uri="{9D8B030D-6E8A-4147-A177-3AD203B41FA5}">
                      <a16:colId xmlns:a16="http://schemas.microsoft.com/office/drawing/2014/main" val="2031841894"/>
                    </a:ext>
                  </a:extLst>
                </a:gridCol>
              </a:tblGrid>
              <a:tr h="370840">
                <a:tc>
                  <a:txBody>
                    <a:bodyPr/>
                    <a:lstStyle/>
                    <a:p>
                      <a:r>
                        <a:rPr lang="en-US" dirty="0"/>
                        <a:t>Factor</a:t>
                      </a:r>
                    </a:p>
                  </a:txBody>
                  <a:tcPr/>
                </a:tc>
                <a:tc>
                  <a:txBody>
                    <a:bodyPr/>
                    <a:lstStyle/>
                    <a:p>
                      <a:r>
                        <a:rPr lang="en-US" dirty="0"/>
                        <a:t>Measured by</a:t>
                      </a:r>
                    </a:p>
                  </a:txBody>
                  <a:tcPr/>
                </a:tc>
                <a:extLst>
                  <a:ext uri="{0D108BD9-81ED-4DB2-BD59-A6C34878D82A}">
                    <a16:rowId xmlns:a16="http://schemas.microsoft.com/office/drawing/2014/main" val="2053470412"/>
                  </a:ext>
                </a:extLst>
              </a:tr>
              <a:tr h="370840">
                <a:tc>
                  <a:txBody>
                    <a:bodyPr/>
                    <a:lstStyle/>
                    <a:p>
                      <a:r>
                        <a:rPr lang="en-US" dirty="0"/>
                        <a:t>Market factor (MKT)</a:t>
                      </a:r>
                    </a:p>
                  </a:txBody>
                  <a:tcPr/>
                </a:tc>
                <a:tc>
                  <a:txBody>
                    <a:bodyPr/>
                    <a:lstStyle/>
                    <a:p>
                      <a:r>
                        <a:rPr lang="en-US" dirty="0"/>
                        <a:t>Return on market index </a:t>
                      </a:r>
                      <a:r>
                        <a:rPr lang="en-US" b="0" i="0" dirty="0"/>
                        <a:t>minus</a:t>
                      </a:r>
                      <a:r>
                        <a:rPr lang="en-US" b="0" i="1" dirty="0"/>
                        <a:t> </a:t>
                      </a:r>
                      <a:r>
                        <a:rPr lang="en-US" dirty="0"/>
                        <a:t>risk-free interest rate</a:t>
                      </a:r>
                    </a:p>
                  </a:txBody>
                  <a:tcPr/>
                </a:tc>
                <a:extLst>
                  <a:ext uri="{0D108BD9-81ED-4DB2-BD59-A6C34878D82A}">
                    <a16:rowId xmlns:a16="http://schemas.microsoft.com/office/drawing/2014/main" val="3232855005"/>
                  </a:ext>
                </a:extLst>
              </a:tr>
              <a:tr h="370840">
                <a:tc>
                  <a:txBody>
                    <a:bodyPr/>
                    <a:lstStyle/>
                    <a:p>
                      <a:r>
                        <a:rPr lang="en-US" dirty="0"/>
                        <a:t>Size factor (SMB)</a:t>
                      </a:r>
                    </a:p>
                  </a:txBody>
                  <a:tcPr/>
                </a:tc>
                <a:tc>
                  <a:txBody>
                    <a:bodyPr/>
                    <a:lstStyle/>
                    <a:p>
                      <a:r>
                        <a:rPr lang="en-US" dirty="0"/>
                        <a:t>Return on small-firm stocks </a:t>
                      </a:r>
                      <a:r>
                        <a:rPr lang="en-US" b="0" i="0" dirty="0"/>
                        <a:t>minus</a:t>
                      </a:r>
                      <a:r>
                        <a:rPr lang="en-US" dirty="0"/>
                        <a:t> return on large-firm stocks</a:t>
                      </a:r>
                    </a:p>
                  </a:txBody>
                  <a:tcPr/>
                </a:tc>
                <a:extLst>
                  <a:ext uri="{0D108BD9-81ED-4DB2-BD59-A6C34878D82A}">
                    <a16:rowId xmlns:a16="http://schemas.microsoft.com/office/drawing/2014/main" val="3724694598"/>
                  </a:ext>
                </a:extLst>
              </a:tr>
              <a:tr h="370840">
                <a:tc>
                  <a:txBody>
                    <a:bodyPr/>
                    <a:lstStyle/>
                    <a:p>
                      <a:r>
                        <a:rPr lang="en-US" dirty="0"/>
                        <a:t>Book-to-market factor (HML)</a:t>
                      </a:r>
                    </a:p>
                  </a:txBody>
                  <a:tcPr/>
                </a:tc>
                <a:tc>
                  <a:txBody>
                    <a:bodyPr/>
                    <a:lstStyle/>
                    <a:p>
                      <a:r>
                        <a:rPr lang="en-US" dirty="0"/>
                        <a:t>Return on high book-to-market-ratio stocks </a:t>
                      </a:r>
                      <a:r>
                        <a:rPr lang="en-US" b="0" i="0" dirty="0"/>
                        <a:t>minus</a:t>
                      </a:r>
                      <a:r>
                        <a:rPr lang="en-US" dirty="0"/>
                        <a:t> return on low book-to-market-ratio stocks (i.e., return of value stocks minus the return of growth stocks)</a:t>
                      </a:r>
                    </a:p>
                  </a:txBody>
                  <a:tcPr/>
                </a:tc>
                <a:extLst>
                  <a:ext uri="{0D108BD9-81ED-4DB2-BD59-A6C34878D82A}">
                    <a16:rowId xmlns:a16="http://schemas.microsoft.com/office/drawing/2014/main" val="2627904087"/>
                  </a:ext>
                </a:extLst>
              </a:tr>
            </a:tbl>
          </a:graphicData>
        </a:graphic>
      </p:graphicFrame>
    </p:spTree>
    <p:extLst>
      <p:ext uri="{BB962C8B-B14F-4D97-AF65-F5344CB8AC3E}">
        <p14:creationId xmlns:p14="http://schemas.microsoft.com/office/powerpoint/2010/main" val="2552787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5F862-763B-A23B-0E50-54F8E16BB6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DA355F-C2A0-2C4E-E48A-5B3346CCF127}"/>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Arbitrage pricing theory and factor models</a:t>
            </a:r>
          </a:p>
        </p:txBody>
      </p:sp>
      <p:sp>
        <p:nvSpPr>
          <p:cNvPr id="4" name="Slide Number Placeholder 3">
            <a:extLst>
              <a:ext uri="{FF2B5EF4-FFF2-40B4-BE49-F238E27FC236}">
                <a16:creationId xmlns:a16="http://schemas.microsoft.com/office/drawing/2014/main" id="{A4E7BA42-9267-457C-5A67-2B7E427177EC}"/>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72</a:t>
            </a:fld>
            <a:endParaRPr lang="en-US" dirty="0"/>
          </a:p>
        </p:txBody>
      </p:sp>
      <p:graphicFrame>
        <p:nvGraphicFramePr>
          <p:cNvPr id="3" name="Table 26">
            <a:extLst>
              <a:ext uri="{FF2B5EF4-FFF2-40B4-BE49-F238E27FC236}">
                <a16:creationId xmlns:a16="http://schemas.microsoft.com/office/drawing/2014/main" id="{1C66D34C-1930-6E4F-EEED-54C5588763AD}"/>
              </a:ext>
            </a:extLst>
          </p:cNvPr>
          <p:cNvGraphicFramePr>
            <a:graphicFrameLocks noGrp="1"/>
          </p:cNvGraphicFramePr>
          <p:nvPr>
            <p:extLst>
              <p:ext uri="{D42A27DB-BD31-4B8C-83A1-F6EECF244321}">
                <p14:modId xmlns:p14="http://schemas.microsoft.com/office/powerpoint/2010/main" val="1407414459"/>
              </p:ext>
            </p:extLst>
          </p:nvPr>
        </p:nvGraphicFramePr>
        <p:xfrm>
          <a:off x="1790700" y="2749981"/>
          <a:ext cx="8610599" cy="3593381"/>
        </p:xfrm>
        <a:graphic>
          <a:graphicData uri="http://schemas.openxmlformats.org/drawingml/2006/table">
            <a:tbl>
              <a:tblPr firstRow="1" bandRow="1">
                <a:tableStyleId>{5C22544A-7EE6-4342-B048-85BDC9FD1C3A}</a:tableStyleId>
              </a:tblPr>
              <a:tblGrid>
                <a:gridCol w="1574748">
                  <a:extLst>
                    <a:ext uri="{9D8B030D-6E8A-4147-A177-3AD203B41FA5}">
                      <a16:colId xmlns:a16="http://schemas.microsoft.com/office/drawing/2014/main" val="4281621892"/>
                    </a:ext>
                  </a:extLst>
                </a:gridCol>
                <a:gridCol w="974114">
                  <a:extLst>
                    <a:ext uri="{9D8B030D-6E8A-4147-A177-3AD203B41FA5}">
                      <a16:colId xmlns:a16="http://schemas.microsoft.com/office/drawing/2014/main" val="2155719447"/>
                    </a:ext>
                  </a:extLst>
                </a:gridCol>
                <a:gridCol w="702366">
                  <a:extLst>
                    <a:ext uri="{9D8B030D-6E8A-4147-A177-3AD203B41FA5}">
                      <a16:colId xmlns:a16="http://schemas.microsoft.com/office/drawing/2014/main" val="465552844"/>
                    </a:ext>
                  </a:extLst>
                </a:gridCol>
                <a:gridCol w="1749295">
                  <a:extLst>
                    <a:ext uri="{9D8B030D-6E8A-4147-A177-3AD203B41FA5}">
                      <a16:colId xmlns:a16="http://schemas.microsoft.com/office/drawing/2014/main" val="2525507300"/>
                    </a:ext>
                  </a:extLst>
                </a:gridCol>
                <a:gridCol w="1801554">
                  <a:extLst>
                    <a:ext uri="{9D8B030D-6E8A-4147-A177-3AD203B41FA5}">
                      <a16:colId xmlns:a16="http://schemas.microsoft.com/office/drawing/2014/main" val="2285539293"/>
                    </a:ext>
                  </a:extLst>
                </a:gridCol>
                <a:gridCol w="1808522">
                  <a:extLst>
                    <a:ext uri="{9D8B030D-6E8A-4147-A177-3AD203B41FA5}">
                      <a16:colId xmlns:a16="http://schemas.microsoft.com/office/drawing/2014/main" val="1469338018"/>
                    </a:ext>
                  </a:extLst>
                </a:gridCol>
              </a:tblGrid>
              <a:tr h="326671">
                <a:tc>
                  <a:txBody>
                    <a:bodyPr/>
                    <a:lstStyle/>
                    <a:p>
                      <a:endParaRPr lang="en-US" sz="1400" dirty="0"/>
                    </a:p>
                  </a:txBody>
                  <a:tcPr/>
                </a:tc>
                <a:tc>
                  <a:txBody>
                    <a:bodyPr/>
                    <a:lstStyle/>
                    <a:p>
                      <a:pPr algn="ctr"/>
                      <a:r>
                        <a:rPr lang="en-US" sz="1400" i="1" baseline="0" dirty="0"/>
                        <a:t>b</a:t>
                      </a:r>
                      <a:r>
                        <a:rPr lang="en-US" sz="100" i="1" baseline="0" dirty="0"/>
                        <a:t> </a:t>
                      </a:r>
                      <a:r>
                        <a:rPr lang="en-US" sz="1400" baseline="-25000" dirty="0"/>
                        <a:t>market</a:t>
                      </a:r>
                    </a:p>
                  </a:txBody>
                  <a:tcPr/>
                </a:tc>
                <a:tc>
                  <a:txBody>
                    <a:bodyPr/>
                    <a:lstStyle/>
                    <a:p>
                      <a:pPr algn="ctr"/>
                      <a:r>
                        <a:rPr lang="en-US" sz="1400" i="1" baseline="0" dirty="0"/>
                        <a:t>b</a:t>
                      </a:r>
                      <a:r>
                        <a:rPr lang="en-US" sz="100" i="1" baseline="0" dirty="0"/>
                        <a:t> </a:t>
                      </a:r>
                      <a:r>
                        <a:rPr lang="en-US" sz="1400" baseline="-25000" dirty="0"/>
                        <a:t>size</a:t>
                      </a:r>
                    </a:p>
                  </a:txBody>
                  <a:tcPr/>
                </a:tc>
                <a:tc>
                  <a:txBody>
                    <a:bodyPr/>
                    <a:lstStyle/>
                    <a:p>
                      <a:pPr algn="ctr"/>
                      <a:r>
                        <a:rPr lang="en-US" sz="1400" i="1" baseline="0" dirty="0"/>
                        <a:t>b</a:t>
                      </a:r>
                      <a:r>
                        <a:rPr lang="en-US" sz="100" i="1" baseline="0" dirty="0"/>
                        <a:t> </a:t>
                      </a:r>
                      <a:r>
                        <a:rPr lang="en-US" sz="1400" baseline="-25000" dirty="0"/>
                        <a:t>book-to-market</a:t>
                      </a:r>
                    </a:p>
                  </a:txBody>
                  <a:tcPr/>
                </a:tc>
                <a:tc>
                  <a:txBody>
                    <a:bodyPr/>
                    <a:lstStyle/>
                    <a:p>
                      <a:pPr algn="ctr"/>
                      <a:r>
                        <a:rPr lang="en-US" sz="1400" dirty="0"/>
                        <a:t>Expected Return</a:t>
                      </a:r>
                      <a:r>
                        <a:rPr lang="en-US" sz="100" dirty="0"/>
                        <a:t> </a:t>
                      </a:r>
                      <a:r>
                        <a:rPr lang="en-US" sz="1400" baseline="30000" dirty="0"/>
                        <a:t>a</a:t>
                      </a:r>
                    </a:p>
                  </a:txBody>
                  <a:tcPr/>
                </a:tc>
                <a:tc>
                  <a:txBody>
                    <a:bodyPr/>
                    <a:lstStyle/>
                    <a:p>
                      <a:pPr algn="ctr"/>
                      <a:r>
                        <a:rPr lang="en-US" sz="1400" dirty="0"/>
                        <a:t>Expected Return</a:t>
                      </a:r>
                      <a:r>
                        <a:rPr lang="en-US" sz="100" dirty="0"/>
                        <a:t> </a:t>
                      </a:r>
                      <a:r>
                        <a:rPr lang="en-US" sz="1400" baseline="30000" dirty="0"/>
                        <a:t>b</a:t>
                      </a:r>
                    </a:p>
                  </a:txBody>
                  <a:tcPr/>
                </a:tc>
                <a:extLst>
                  <a:ext uri="{0D108BD9-81ED-4DB2-BD59-A6C34878D82A}">
                    <a16:rowId xmlns:a16="http://schemas.microsoft.com/office/drawing/2014/main" val="1896869702"/>
                  </a:ext>
                </a:extLst>
              </a:tr>
              <a:tr h="326671">
                <a:tc>
                  <a:txBody>
                    <a:bodyPr/>
                    <a:lstStyle/>
                    <a:p>
                      <a:r>
                        <a:rPr lang="en-US" sz="1400" dirty="0"/>
                        <a:t>Autos</a:t>
                      </a:r>
                    </a:p>
                  </a:txBody>
                  <a:tcPr/>
                </a:tc>
                <a:tc>
                  <a:txBody>
                    <a:bodyPr/>
                    <a:lstStyle/>
                    <a:p>
                      <a:pPr algn="r"/>
                      <a:r>
                        <a:rPr lang="en-US" sz="1400" dirty="0"/>
                        <a:t>1.72</a:t>
                      </a:r>
                    </a:p>
                  </a:txBody>
                  <a:tcPr/>
                </a:tc>
                <a:tc>
                  <a:txBody>
                    <a:bodyPr/>
                    <a:lstStyle/>
                    <a:p>
                      <a:pPr algn="r"/>
                      <a:r>
                        <a:rPr lang="en-US" sz="1400" dirty="0"/>
                        <a:t>0.92</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dirty="0"/>
                        <a:t>−0.44</a:t>
                      </a:r>
                    </a:p>
                  </a:txBody>
                  <a:tcPr/>
                </a:tc>
                <a:tc>
                  <a:txBody>
                    <a:bodyPr/>
                    <a:lstStyle/>
                    <a:p>
                      <a:pPr algn="r"/>
                      <a:r>
                        <a:rPr lang="en-US" sz="1400" dirty="0"/>
                        <a:t>14.7%</a:t>
                      </a:r>
                    </a:p>
                  </a:txBody>
                  <a:tcPr/>
                </a:tc>
                <a:tc>
                  <a:txBody>
                    <a:bodyPr/>
                    <a:lstStyle/>
                    <a:p>
                      <a:pPr algn="r"/>
                      <a:r>
                        <a:rPr lang="en-US" sz="1400" dirty="0"/>
                        <a:t>15.1%</a:t>
                      </a:r>
                    </a:p>
                  </a:txBody>
                  <a:tcPr/>
                </a:tc>
                <a:extLst>
                  <a:ext uri="{0D108BD9-81ED-4DB2-BD59-A6C34878D82A}">
                    <a16:rowId xmlns:a16="http://schemas.microsoft.com/office/drawing/2014/main" val="1819845143"/>
                  </a:ext>
                </a:extLst>
              </a:tr>
              <a:tr h="326671">
                <a:tc>
                  <a:txBody>
                    <a:bodyPr/>
                    <a:lstStyle/>
                    <a:p>
                      <a:r>
                        <a:rPr lang="en-US" sz="1400" dirty="0"/>
                        <a:t>Banks</a:t>
                      </a:r>
                    </a:p>
                  </a:txBody>
                  <a:tcPr/>
                </a:tc>
                <a:tc>
                  <a:txBody>
                    <a:bodyPr/>
                    <a:lstStyle/>
                    <a:p>
                      <a:pPr algn="r"/>
                      <a:r>
                        <a:rPr lang="en-US" sz="1400" dirty="0"/>
                        <a:t>1.07</a:t>
                      </a:r>
                    </a:p>
                  </a:txBody>
                  <a:tcPr/>
                </a:tc>
                <a:tc>
                  <a:txBody>
                    <a:bodyPr/>
                    <a:lstStyle/>
                    <a:p>
                      <a:pPr algn="r"/>
                      <a:r>
                        <a:rPr lang="en-US" sz="1400" dirty="0"/>
                        <a:t>0.25</a:t>
                      </a:r>
                    </a:p>
                  </a:txBody>
                  <a:tcPr/>
                </a:tc>
                <a:tc>
                  <a:txBody>
                    <a:bodyPr/>
                    <a:lstStyle/>
                    <a:p>
                      <a:pPr algn="r"/>
                      <a:r>
                        <a:rPr lang="en-US" sz="1400" dirty="0"/>
                        <a:t>0.65</a:t>
                      </a:r>
                    </a:p>
                  </a:txBody>
                  <a:tcPr/>
                </a:tc>
                <a:tc>
                  <a:txBody>
                    <a:bodyPr/>
                    <a:lstStyle/>
                    <a:p>
                      <a:pPr algn="r"/>
                      <a:r>
                        <a:rPr lang="en-US" sz="1400" dirty="0"/>
                        <a:t>13.1</a:t>
                      </a:r>
                    </a:p>
                  </a:txBody>
                  <a:tcPr/>
                </a:tc>
                <a:tc>
                  <a:txBody>
                    <a:bodyPr/>
                    <a:lstStyle/>
                    <a:p>
                      <a:pPr algn="r"/>
                      <a:r>
                        <a:rPr lang="en-US" sz="1400" dirty="0"/>
                        <a:t>9.8</a:t>
                      </a:r>
                    </a:p>
                  </a:txBody>
                  <a:tcPr/>
                </a:tc>
                <a:extLst>
                  <a:ext uri="{0D108BD9-81ED-4DB2-BD59-A6C34878D82A}">
                    <a16:rowId xmlns:a16="http://schemas.microsoft.com/office/drawing/2014/main" val="648285551"/>
                  </a:ext>
                </a:extLst>
              </a:tr>
              <a:tr h="326671">
                <a:tc>
                  <a:txBody>
                    <a:bodyPr/>
                    <a:lstStyle/>
                    <a:p>
                      <a:r>
                        <a:rPr lang="en-US" sz="1400" dirty="0"/>
                        <a:t>Chemicals</a:t>
                      </a:r>
                    </a:p>
                  </a:txBody>
                  <a:tcPr/>
                </a:tc>
                <a:tc>
                  <a:txBody>
                    <a:bodyPr/>
                    <a:lstStyle/>
                    <a:p>
                      <a:pPr algn="r"/>
                      <a:r>
                        <a:rPr lang="en-US" sz="1400" dirty="0"/>
                        <a:t>1.09</a:t>
                      </a:r>
                    </a:p>
                  </a:txBody>
                  <a:tcPr/>
                </a:tc>
                <a:tc>
                  <a:txBody>
                    <a:bodyPr/>
                    <a:lstStyle/>
                    <a:p>
                      <a:pPr algn="r"/>
                      <a:r>
                        <a:rPr lang="en-US" sz="1400" dirty="0"/>
                        <a:t>0.04</a:t>
                      </a:r>
                    </a:p>
                  </a:txBody>
                  <a:tcPr/>
                </a:tc>
                <a:tc>
                  <a:txBody>
                    <a:bodyPr/>
                    <a:lstStyle/>
                    <a:p>
                      <a:pPr algn="r"/>
                      <a:r>
                        <a:rPr lang="en-US" sz="1400" dirty="0"/>
                        <a:t>0.39</a:t>
                      </a:r>
                    </a:p>
                  </a:txBody>
                  <a:tcPr/>
                </a:tc>
                <a:tc>
                  <a:txBody>
                    <a:bodyPr/>
                    <a:lstStyle/>
                    <a:p>
                      <a:pPr algn="r"/>
                      <a:r>
                        <a:rPr lang="en-US" sz="1400" dirty="0"/>
                        <a:t>11.4</a:t>
                      </a:r>
                    </a:p>
                  </a:txBody>
                  <a:tcPr/>
                </a:tc>
                <a:tc>
                  <a:txBody>
                    <a:bodyPr/>
                    <a:lstStyle/>
                    <a:p>
                      <a:pPr algn="r"/>
                      <a:r>
                        <a:rPr lang="en-US" sz="1400" dirty="0"/>
                        <a:t>9.7</a:t>
                      </a:r>
                    </a:p>
                  </a:txBody>
                  <a:tcPr/>
                </a:tc>
                <a:extLst>
                  <a:ext uri="{0D108BD9-81ED-4DB2-BD59-A6C34878D82A}">
                    <a16:rowId xmlns:a16="http://schemas.microsoft.com/office/drawing/2014/main" val="1393278511"/>
                  </a:ext>
                </a:extLst>
              </a:tr>
              <a:tr h="326671">
                <a:tc>
                  <a:txBody>
                    <a:bodyPr/>
                    <a:lstStyle/>
                    <a:p>
                      <a:r>
                        <a:rPr lang="en-US" sz="1400" dirty="0"/>
                        <a:t>Computers</a:t>
                      </a:r>
                    </a:p>
                  </a:txBody>
                  <a:tcPr/>
                </a:tc>
                <a:tc>
                  <a:txBody>
                    <a:bodyPr/>
                    <a:lstStyle/>
                    <a:p>
                      <a:pPr algn="r"/>
                      <a:r>
                        <a:rPr lang="en-US" sz="1400" dirty="0"/>
                        <a:t>1.00</a:t>
                      </a:r>
                    </a:p>
                  </a:txBody>
                  <a:tcPr/>
                </a:tc>
                <a:tc>
                  <a:txBody>
                    <a:bodyPr/>
                    <a:lstStyle/>
                    <a:p>
                      <a:pPr algn="r"/>
                      <a:r>
                        <a:rPr lang="en-US" sz="1400" dirty="0"/>
                        <a:t>1.01</a:t>
                      </a:r>
                    </a:p>
                  </a:txBody>
                  <a:tcPr/>
                </a:tc>
                <a:tc>
                  <a:txBody>
                    <a:bodyPr/>
                    <a:lstStyle/>
                    <a:p>
                      <a:pPr algn="r"/>
                      <a:r>
                        <a:rPr lang="en-US" sz="1400" dirty="0"/>
                        <a:t>0.04</a:t>
                      </a:r>
                    </a:p>
                  </a:txBody>
                  <a:tcPr/>
                </a:tc>
                <a:tc>
                  <a:txBody>
                    <a:bodyPr/>
                    <a:lstStyle/>
                    <a:p>
                      <a:pPr algn="r"/>
                      <a:r>
                        <a:rPr lang="en-US" sz="1400" dirty="0"/>
                        <a:t>9.2</a:t>
                      </a:r>
                    </a:p>
                  </a:txBody>
                  <a:tcPr/>
                </a:tc>
                <a:tc>
                  <a:txBody>
                    <a:bodyPr/>
                    <a:lstStyle/>
                    <a:p>
                      <a:pPr algn="r"/>
                      <a:r>
                        <a:rPr lang="en-US" sz="1400" dirty="0"/>
                        <a:t>9.0</a:t>
                      </a:r>
                    </a:p>
                  </a:txBody>
                  <a:tcPr/>
                </a:tc>
                <a:extLst>
                  <a:ext uri="{0D108BD9-81ED-4DB2-BD59-A6C34878D82A}">
                    <a16:rowId xmlns:a16="http://schemas.microsoft.com/office/drawing/2014/main" val="3465813263"/>
                  </a:ext>
                </a:extLst>
              </a:tr>
              <a:tr h="326671">
                <a:tc>
                  <a:txBody>
                    <a:bodyPr/>
                    <a:lstStyle/>
                    <a:p>
                      <a:r>
                        <a:rPr lang="en-US" sz="1400" dirty="0"/>
                        <a:t>Construction</a:t>
                      </a:r>
                    </a:p>
                  </a:txBody>
                  <a:tcPr/>
                </a:tc>
                <a:tc>
                  <a:txBody>
                    <a:bodyPr/>
                    <a:lstStyle/>
                    <a:p>
                      <a:pPr algn="r"/>
                      <a:r>
                        <a:rPr lang="en-US" sz="1400" dirty="0"/>
                        <a:t>1.29</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dirty="0"/>
                        <a:t>−0.04</a:t>
                      </a:r>
                    </a:p>
                  </a:txBody>
                  <a:tcPr/>
                </a:tc>
                <a:tc>
                  <a:txBody>
                    <a:bodyPr/>
                    <a:lstStyle/>
                    <a:p>
                      <a:pPr algn="r"/>
                      <a:r>
                        <a:rPr lang="en-US" sz="1400" dirty="0"/>
                        <a:t>0.22</a:t>
                      </a:r>
                    </a:p>
                  </a:txBody>
                  <a:tcPr/>
                </a:tc>
                <a:tc>
                  <a:txBody>
                    <a:bodyPr/>
                    <a:lstStyle/>
                    <a:p>
                      <a:pPr algn="r"/>
                      <a:r>
                        <a:rPr lang="en-US" sz="1400" dirty="0"/>
                        <a:t>11.9</a:t>
                      </a:r>
                    </a:p>
                  </a:txBody>
                  <a:tcPr/>
                </a:tc>
                <a:tc>
                  <a:txBody>
                    <a:bodyPr/>
                    <a:lstStyle/>
                    <a:p>
                      <a:pPr algn="r"/>
                      <a:r>
                        <a:rPr lang="en-US" sz="1400" dirty="0"/>
                        <a:t>11.0</a:t>
                      </a:r>
                    </a:p>
                  </a:txBody>
                  <a:tcPr/>
                </a:tc>
                <a:extLst>
                  <a:ext uri="{0D108BD9-81ED-4DB2-BD59-A6C34878D82A}">
                    <a16:rowId xmlns:a16="http://schemas.microsoft.com/office/drawing/2014/main" val="2168159361"/>
                  </a:ext>
                </a:extLst>
              </a:tr>
              <a:tr h="326671">
                <a:tc>
                  <a:txBody>
                    <a:bodyPr/>
                    <a:lstStyle/>
                    <a:p>
                      <a:r>
                        <a:rPr lang="en-US" sz="1400" dirty="0"/>
                        <a:t>Food</a:t>
                      </a:r>
                    </a:p>
                  </a:txBody>
                  <a:tcPr/>
                </a:tc>
                <a:tc>
                  <a:txBody>
                    <a:bodyPr/>
                    <a:lstStyle/>
                    <a:p>
                      <a:pPr algn="r"/>
                      <a:r>
                        <a:rPr lang="en-US" sz="1400" dirty="0"/>
                        <a:t>0.58</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dirty="0"/>
                        <a:t>−0.34</a:t>
                      </a:r>
                    </a:p>
                  </a:txBody>
                  <a:tcPr/>
                </a:tc>
                <a:tc>
                  <a:txBody>
                    <a:bodyPr/>
                    <a:lstStyle/>
                    <a:p>
                      <a:pPr algn="r"/>
                      <a:r>
                        <a:rPr lang="en-US" sz="1400" dirty="0"/>
                        <a:t>0.22</a:t>
                      </a:r>
                    </a:p>
                  </a:txBody>
                  <a:tcPr/>
                </a:tc>
                <a:tc>
                  <a:txBody>
                    <a:bodyPr/>
                    <a:lstStyle/>
                    <a:p>
                      <a:pPr algn="r"/>
                      <a:r>
                        <a:rPr lang="en-US" sz="1400" dirty="0"/>
                        <a:t>6.1</a:t>
                      </a:r>
                    </a:p>
                  </a:txBody>
                  <a:tcPr/>
                </a:tc>
                <a:tc>
                  <a:txBody>
                    <a:bodyPr/>
                    <a:lstStyle/>
                    <a:p>
                      <a:pPr algn="r"/>
                      <a:r>
                        <a:rPr lang="en-US" sz="1400" dirty="0"/>
                        <a:t>5.7</a:t>
                      </a:r>
                    </a:p>
                  </a:txBody>
                  <a:tcPr/>
                </a:tc>
                <a:extLst>
                  <a:ext uri="{0D108BD9-81ED-4DB2-BD59-A6C34878D82A}">
                    <a16:rowId xmlns:a16="http://schemas.microsoft.com/office/drawing/2014/main" val="3834445095"/>
                  </a:ext>
                </a:extLst>
              </a:tr>
              <a:tr h="326671">
                <a:tc>
                  <a:txBody>
                    <a:bodyPr/>
                    <a:lstStyle/>
                    <a:p>
                      <a:r>
                        <a:rPr lang="en-US" sz="1400" dirty="0"/>
                        <a:t>Oil and gas</a:t>
                      </a:r>
                    </a:p>
                  </a:txBody>
                  <a:tcPr/>
                </a:tc>
                <a:tc>
                  <a:txBody>
                    <a:bodyPr/>
                    <a:lstStyle/>
                    <a:p>
                      <a:pPr algn="r"/>
                      <a:r>
                        <a:rPr lang="en-US" sz="1400" dirty="0"/>
                        <a:t>1.24</a:t>
                      </a:r>
                    </a:p>
                  </a:txBody>
                  <a:tcPr/>
                </a:tc>
                <a:tc>
                  <a:txBody>
                    <a:bodyPr/>
                    <a:lstStyle/>
                    <a:p>
                      <a:pPr algn="r"/>
                      <a:r>
                        <a:rPr lang="en-US" sz="1400" dirty="0"/>
                        <a:t>0.51</a:t>
                      </a:r>
                    </a:p>
                  </a:txBody>
                  <a:tcPr/>
                </a:tc>
                <a:tc>
                  <a:txBody>
                    <a:bodyPr/>
                    <a:lstStyle/>
                    <a:p>
                      <a:pPr algn="r"/>
                      <a:r>
                        <a:rPr lang="en-US" sz="1400" dirty="0"/>
                        <a:t>1.27</a:t>
                      </a:r>
                    </a:p>
                  </a:txBody>
                  <a:tcPr/>
                </a:tc>
                <a:tc>
                  <a:txBody>
                    <a:bodyPr/>
                    <a:lstStyle/>
                    <a:p>
                      <a:pPr algn="r"/>
                      <a:r>
                        <a:rPr lang="en-US" sz="1400" dirty="0"/>
                        <a:t>17.7</a:t>
                      </a:r>
                    </a:p>
                  </a:txBody>
                  <a:tcPr/>
                </a:tc>
                <a:tc>
                  <a:txBody>
                    <a:bodyPr/>
                    <a:lstStyle/>
                    <a:p>
                      <a:pPr algn="r"/>
                      <a:r>
                        <a:rPr lang="en-US" sz="1400" dirty="0"/>
                        <a:t>11.4</a:t>
                      </a:r>
                    </a:p>
                  </a:txBody>
                  <a:tcPr/>
                </a:tc>
                <a:extLst>
                  <a:ext uri="{0D108BD9-81ED-4DB2-BD59-A6C34878D82A}">
                    <a16:rowId xmlns:a16="http://schemas.microsoft.com/office/drawing/2014/main" val="1309678726"/>
                  </a:ext>
                </a:extLst>
              </a:tr>
              <a:tr h="326671">
                <a:tc>
                  <a:txBody>
                    <a:bodyPr/>
                    <a:lstStyle/>
                    <a:p>
                      <a:r>
                        <a:rPr lang="en-US" sz="1400" dirty="0"/>
                        <a:t>Pharmaceuticals</a:t>
                      </a:r>
                    </a:p>
                  </a:txBody>
                  <a:tcPr/>
                </a:tc>
                <a:tc>
                  <a:txBody>
                    <a:bodyPr/>
                    <a:lstStyle/>
                    <a:p>
                      <a:pPr algn="r"/>
                      <a:r>
                        <a:rPr lang="en-US" sz="1400" dirty="0"/>
                        <a:t>0.58</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dirty="0"/>
                        <a:t>−0.03</a:t>
                      </a:r>
                    </a:p>
                  </a:txBody>
                  <a:tcPr/>
                </a:tc>
                <a:tc>
                  <a:txBody>
                    <a:bodyPr/>
                    <a:lstStyle/>
                    <a:p>
                      <a:pPr algn="r"/>
                      <a:r>
                        <a:rPr lang="en-US" sz="1400" dirty="0"/>
                        <a:t>−0.12</a:t>
                      </a:r>
                    </a:p>
                  </a:txBody>
                  <a:tcPr/>
                </a:tc>
                <a:tc>
                  <a:txBody>
                    <a:bodyPr/>
                    <a:lstStyle/>
                    <a:p>
                      <a:pPr algn="r"/>
                      <a:r>
                        <a:rPr lang="en-US" sz="1400" dirty="0"/>
                        <a:t>5.4</a:t>
                      </a:r>
                    </a:p>
                  </a:txBody>
                  <a:tcPr/>
                </a:tc>
                <a:tc>
                  <a:txBody>
                    <a:bodyPr/>
                    <a:lstStyle/>
                    <a:p>
                      <a:pPr algn="r"/>
                      <a:r>
                        <a:rPr lang="en-US" sz="1400" dirty="0"/>
                        <a:t>6.0</a:t>
                      </a:r>
                    </a:p>
                  </a:txBody>
                  <a:tcPr/>
                </a:tc>
                <a:extLst>
                  <a:ext uri="{0D108BD9-81ED-4DB2-BD59-A6C34878D82A}">
                    <a16:rowId xmlns:a16="http://schemas.microsoft.com/office/drawing/2014/main" val="1574719722"/>
                  </a:ext>
                </a:extLst>
              </a:tr>
              <a:tr h="326671">
                <a:tc>
                  <a:txBody>
                    <a:bodyPr/>
                    <a:lstStyle/>
                    <a:p>
                      <a:r>
                        <a:rPr lang="en-US" sz="1400" dirty="0"/>
                        <a:t>Telecoms</a:t>
                      </a:r>
                    </a:p>
                  </a:txBody>
                  <a:tcPr/>
                </a:tc>
                <a:tc>
                  <a:txBody>
                    <a:bodyPr/>
                    <a:lstStyle/>
                    <a:p>
                      <a:pPr algn="r"/>
                      <a:r>
                        <a:rPr lang="en-US" sz="1400" dirty="0"/>
                        <a:t>0.82</a:t>
                      </a:r>
                    </a:p>
                  </a:txBody>
                  <a:tcPr/>
                </a:tc>
                <a:tc>
                  <a:txBody>
                    <a:bodyPr/>
                    <a:lstStyle/>
                    <a:p>
                      <a:pPr algn="r"/>
                      <a:r>
                        <a:rPr lang="en-US" sz="1400" dirty="0"/>
                        <a:t>−0.01</a:t>
                      </a:r>
                    </a:p>
                  </a:txBody>
                  <a:tcPr/>
                </a:tc>
                <a:tc>
                  <a:txBody>
                    <a:bodyPr/>
                    <a:lstStyle/>
                    <a:p>
                      <a:pPr algn="r"/>
                      <a:r>
                        <a:rPr lang="en-US" sz="1400" dirty="0"/>
                        <a:t>0.19</a:t>
                      </a:r>
                    </a:p>
                  </a:txBody>
                  <a:tcPr/>
                </a:tc>
                <a:tc>
                  <a:txBody>
                    <a:bodyPr/>
                    <a:lstStyle/>
                    <a:p>
                      <a:pPr algn="r"/>
                      <a:r>
                        <a:rPr lang="en-US" sz="1400" dirty="0"/>
                        <a:t>8.6</a:t>
                      </a:r>
                    </a:p>
                  </a:txBody>
                  <a:tcPr/>
                </a:tc>
                <a:tc>
                  <a:txBody>
                    <a:bodyPr/>
                    <a:lstStyle/>
                    <a:p>
                      <a:pPr algn="r"/>
                      <a:r>
                        <a:rPr lang="en-US" sz="1400" dirty="0"/>
                        <a:t>7.8</a:t>
                      </a:r>
                    </a:p>
                  </a:txBody>
                  <a:tcPr/>
                </a:tc>
                <a:extLst>
                  <a:ext uri="{0D108BD9-81ED-4DB2-BD59-A6C34878D82A}">
                    <a16:rowId xmlns:a16="http://schemas.microsoft.com/office/drawing/2014/main" val="2467388361"/>
                  </a:ext>
                </a:extLst>
              </a:tr>
              <a:tr h="326671">
                <a:tc>
                  <a:txBody>
                    <a:bodyPr/>
                    <a:lstStyle/>
                    <a:p>
                      <a:r>
                        <a:rPr lang="en-US" sz="1400" dirty="0"/>
                        <a:t>Utilities</a:t>
                      </a:r>
                    </a:p>
                  </a:txBody>
                  <a:tcPr/>
                </a:tc>
                <a:tc>
                  <a:txBody>
                    <a:bodyPr/>
                    <a:lstStyle/>
                    <a:p>
                      <a:pPr algn="r"/>
                      <a:r>
                        <a:rPr lang="en-US" sz="1400" dirty="0"/>
                        <a:t>0.64</a:t>
                      </a:r>
                    </a:p>
                  </a:txBody>
                  <a:tcPr/>
                </a:tc>
                <a:tc>
                  <a:txBody>
                    <a:bodyPr/>
                    <a:lstStyle/>
                    <a:p>
                      <a:pPr algn="r"/>
                      <a:r>
                        <a:rPr lang="en-US" sz="1400" dirty="0"/>
                        <a:t>−0.51</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dirty="0"/>
                        <a:t>0.17</a:t>
                      </a:r>
                    </a:p>
                  </a:txBody>
                  <a:tcPr/>
                </a:tc>
                <a:tc>
                  <a:txBody>
                    <a:bodyPr/>
                    <a:lstStyle/>
                    <a:p>
                      <a:pPr algn="r"/>
                      <a:r>
                        <a:rPr lang="en-US" sz="1400" dirty="0"/>
                        <a:t>5.7</a:t>
                      </a:r>
                    </a:p>
                  </a:txBody>
                  <a:tcPr/>
                </a:tc>
                <a:tc>
                  <a:txBody>
                    <a:bodyPr/>
                    <a:lstStyle/>
                    <a:p>
                      <a:pPr algn="r"/>
                      <a:r>
                        <a:rPr lang="en-US" sz="1400" dirty="0"/>
                        <a:t>5.9</a:t>
                      </a:r>
                    </a:p>
                  </a:txBody>
                  <a:tcPr/>
                </a:tc>
                <a:extLst>
                  <a:ext uri="{0D108BD9-81ED-4DB2-BD59-A6C34878D82A}">
                    <a16:rowId xmlns:a16="http://schemas.microsoft.com/office/drawing/2014/main" val="1745677681"/>
                  </a:ext>
                </a:extLst>
              </a:tr>
            </a:tbl>
          </a:graphicData>
        </a:graphic>
      </p:graphicFrame>
      <p:sp>
        <p:nvSpPr>
          <p:cNvPr id="5" name="Content Placeholder 2">
            <a:extLst>
              <a:ext uri="{FF2B5EF4-FFF2-40B4-BE49-F238E27FC236}">
                <a16:creationId xmlns:a16="http://schemas.microsoft.com/office/drawing/2014/main" id="{8B1A22EA-5368-CC5E-0729-9DD944A62401}"/>
              </a:ext>
            </a:extLst>
          </p:cNvPr>
          <p:cNvSpPr txBox="1">
            <a:spLocks/>
          </p:cNvSpPr>
          <p:nvPr/>
        </p:nvSpPr>
        <p:spPr>
          <a:xfrm>
            <a:off x="3046287" y="2195229"/>
            <a:ext cx="7199039" cy="370606"/>
          </a:xfrm>
          <a:prstGeom prst="rect">
            <a:avLst/>
          </a:prstGeom>
        </p:spPr>
        <p:txBody>
          <a:bodyPr vert="horz" lIns="91440" tIns="45720" rIns="91440" bIns="45720" rtlCol="0" anchor="ctr">
            <a:normAutofit fontScale="92500" lnSpcReduction="10000"/>
          </a:bodyPr>
          <a:lstStyle>
            <a:defPPr>
              <a:defRPr lang="en-US"/>
            </a:defPPr>
            <a:lvl1pPr marL="0" algn="l" defTabSz="457200" rtl="0" eaLnBrk="1" latinLnBrk="0" hangingPunct="1">
              <a:defRPr sz="900" kern="1200" cap="all">
                <a:solidFill>
                  <a:schemeClr val="accent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200" b="1" cap="none" dirty="0"/>
              <a:t>FF-Three-Factor Model		         			C</a:t>
            </a:r>
            <a:r>
              <a:rPr lang="en-US" sz="100" b="1" cap="none" dirty="0"/>
              <a:t> </a:t>
            </a:r>
            <a:r>
              <a:rPr lang="en-US" sz="2200" b="1" cap="none" dirty="0"/>
              <a:t>A</a:t>
            </a:r>
            <a:r>
              <a:rPr lang="en-US" sz="100" b="1" cap="none" dirty="0"/>
              <a:t> </a:t>
            </a:r>
            <a:r>
              <a:rPr lang="en-US" sz="2200" b="1" cap="none" dirty="0"/>
              <a:t>P</a:t>
            </a:r>
            <a:r>
              <a:rPr lang="en-US" sz="100" b="1" cap="none" dirty="0"/>
              <a:t> </a:t>
            </a:r>
            <a:r>
              <a:rPr lang="en-US" sz="2200" b="1" cap="none" dirty="0"/>
              <a:t>M</a:t>
            </a:r>
          </a:p>
        </p:txBody>
      </p:sp>
    </p:spTree>
    <p:extLst>
      <p:ext uri="{BB962C8B-B14F-4D97-AF65-F5344CB8AC3E}">
        <p14:creationId xmlns:p14="http://schemas.microsoft.com/office/powerpoint/2010/main" val="405293485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540D8-A0E9-9426-663D-D5218F5F49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3F12AD-9C0E-4366-488D-D00F6852D407}"/>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Arbitrage pricing theory and factor models (optional)</a:t>
            </a:r>
          </a:p>
        </p:txBody>
      </p:sp>
      <p:sp>
        <p:nvSpPr>
          <p:cNvPr id="4" name="Slide Number Placeholder 3">
            <a:extLst>
              <a:ext uri="{FF2B5EF4-FFF2-40B4-BE49-F238E27FC236}">
                <a16:creationId xmlns:a16="http://schemas.microsoft.com/office/drawing/2014/main" id="{B85C37C6-A7DD-C06D-1E10-CBB896A82D60}"/>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73</a:t>
            </a:fld>
            <a:endParaRPr lang="en-US" dirty="0"/>
          </a:p>
        </p:txBody>
      </p:sp>
      <p:pic>
        <p:nvPicPr>
          <p:cNvPr id="7" name="Picture 6">
            <a:extLst>
              <a:ext uri="{FF2B5EF4-FFF2-40B4-BE49-F238E27FC236}">
                <a16:creationId xmlns:a16="http://schemas.microsoft.com/office/drawing/2014/main" id="{B89E42BE-7DB2-DCD1-F182-C8ED501639C7}"/>
              </a:ext>
            </a:extLst>
          </p:cNvPr>
          <p:cNvPicPr>
            <a:picLocks noChangeAspect="1"/>
          </p:cNvPicPr>
          <p:nvPr/>
        </p:nvPicPr>
        <p:blipFill>
          <a:blip r:embed="rId3"/>
          <a:stretch>
            <a:fillRect/>
          </a:stretch>
        </p:blipFill>
        <p:spPr>
          <a:xfrm>
            <a:off x="1827983" y="2319398"/>
            <a:ext cx="8338296" cy="4125263"/>
          </a:xfrm>
          <a:prstGeom prst="rect">
            <a:avLst/>
          </a:prstGeom>
        </p:spPr>
      </p:pic>
    </p:spTree>
    <p:extLst>
      <p:ext uri="{BB962C8B-B14F-4D97-AF65-F5344CB8AC3E}">
        <p14:creationId xmlns:p14="http://schemas.microsoft.com/office/powerpoint/2010/main" val="132551464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09B56-4220-A5B8-B98D-1A74E3140A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BEEDC0-0BBF-650A-21B9-3773739C9E9D}"/>
              </a:ext>
            </a:extLst>
          </p:cNvPr>
          <p:cNvSpPr>
            <a:spLocks noGrp="1"/>
          </p:cNvSpPr>
          <p:nvPr>
            <p:ph type="title"/>
          </p:nvPr>
        </p:nvSpPr>
        <p:spPr>
          <a:xfrm>
            <a:off x="581192" y="702156"/>
            <a:ext cx="11029616" cy="1013800"/>
          </a:xfrm>
        </p:spPr>
        <p:txBody>
          <a:bodyPr vert="horz" lIns="91440" tIns="45720" rIns="91440" bIns="45720" rtlCol="0" anchor="b">
            <a:normAutofit/>
          </a:bodyPr>
          <a:lstStyle/>
          <a:p>
            <a:pPr>
              <a:lnSpc>
                <a:spcPct val="90000"/>
              </a:lnSpc>
            </a:pPr>
            <a:r>
              <a:rPr lang="en-US" dirty="0"/>
              <a:t>Arbitrage pricing theory and factor models</a:t>
            </a:r>
          </a:p>
        </p:txBody>
      </p:sp>
      <p:sp>
        <p:nvSpPr>
          <p:cNvPr id="4" name="Slide Number Placeholder 3">
            <a:extLst>
              <a:ext uri="{FF2B5EF4-FFF2-40B4-BE49-F238E27FC236}">
                <a16:creationId xmlns:a16="http://schemas.microsoft.com/office/drawing/2014/main" id="{3E36A06A-63F6-D2C8-4619-FDB214821D54}"/>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a:spcAft>
                <a:spcPts val="600"/>
              </a:spcAft>
            </a:pPr>
            <a:fld id="{7128DA7F-F6FE-453F-B8BB-1900E7257DA6}" type="slidenum">
              <a:rPr lang="en-US" smtClean="0"/>
              <a:pPr>
                <a:spcAft>
                  <a:spcPts val="600"/>
                </a:spcAft>
              </a:pPr>
              <a:t>74</a:t>
            </a:fld>
            <a:endParaRPr lang="en-US" dirty="0"/>
          </a:p>
        </p:txBody>
      </p:sp>
      <p:pic>
        <p:nvPicPr>
          <p:cNvPr id="7" name="Picture 6">
            <a:extLst>
              <a:ext uri="{FF2B5EF4-FFF2-40B4-BE49-F238E27FC236}">
                <a16:creationId xmlns:a16="http://schemas.microsoft.com/office/drawing/2014/main" id="{2488B958-EEA7-DB94-D213-9BF140E9F267}"/>
              </a:ext>
            </a:extLst>
          </p:cNvPr>
          <p:cNvPicPr>
            <a:picLocks noChangeAspect="1"/>
          </p:cNvPicPr>
          <p:nvPr/>
        </p:nvPicPr>
        <p:blipFill>
          <a:blip r:embed="rId3"/>
          <a:stretch>
            <a:fillRect/>
          </a:stretch>
        </p:blipFill>
        <p:spPr>
          <a:xfrm>
            <a:off x="1232899" y="2277424"/>
            <a:ext cx="10053263" cy="4488501"/>
          </a:xfrm>
          <a:prstGeom prst="rect">
            <a:avLst/>
          </a:prstGeom>
        </p:spPr>
      </p:pic>
      <p:sp>
        <p:nvSpPr>
          <p:cNvPr id="8" name="TextBox 7">
            <a:extLst>
              <a:ext uri="{FF2B5EF4-FFF2-40B4-BE49-F238E27FC236}">
                <a16:creationId xmlns:a16="http://schemas.microsoft.com/office/drawing/2014/main" id="{B33C3A2C-082A-D448-FFCF-3CBC27BDF3C6}"/>
              </a:ext>
            </a:extLst>
          </p:cNvPr>
          <p:cNvSpPr txBox="1"/>
          <p:nvPr/>
        </p:nvSpPr>
        <p:spPr>
          <a:xfrm>
            <a:off x="1575293" y="1880171"/>
            <a:ext cx="9368474" cy="646331"/>
          </a:xfrm>
          <a:prstGeom prst="rect">
            <a:avLst/>
          </a:prstGeom>
          <a:noFill/>
        </p:spPr>
        <p:txBody>
          <a:bodyPr wrap="square" rtlCol="0">
            <a:spAutoFit/>
          </a:bodyPr>
          <a:lstStyle/>
          <a:p>
            <a:r>
              <a:rPr lang="en-US" dirty="0"/>
              <a:t>VTI (“Market” Index ETF)—</a:t>
            </a:r>
            <a:r>
              <a:rPr lang="en-US" dirty="0">
                <a:solidFill>
                  <a:schemeClr val="accent5"/>
                </a:solidFill>
              </a:rPr>
              <a:t>Teal Line (53.21% 5Y)</a:t>
            </a:r>
            <a:r>
              <a:rPr lang="en-US" dirty="0"/>
              <a:t>; DFUS (Factor-oriented ETF)—</a:t>
            </a:r>
            <a:r>
              <a:rPr lang="en-US" dirty="0">
                <a:solidFill>
                  <a:schemeClr val="accent6">
                    <a:lumMod val="75000"/>
                  </a:schemeClr>
                </a:solidFill>
              </a:rPr>
              <a:t>Blue (64.70% 5Y) Line</a:t>
            </a:r>
            <a:endParaRPr lang="en-SG" dirty="0">
              <a:solidFill>
                <a:schemeClr val="accent6">
                  <a:lumMod val="75000"/>
                </a:schemeClr>
              </a:solidFill>
            </a:endParaRPr>
          </a:p>
        </p:txBody>
      </p:sp>
      <p:sp>
        <p:nvSpPr>
          <p:cNvPr id="3" name="TextBox 2">
            <a:extLst>
              <a:ext uri="{FF2B5EF4-FFF2-40B4-BE49-F238E27FC236}">
                <a16:creationId xmlns:a16="http://schemas.microsoft.com/office/drawing/2014/main" id="{60DEB5AA-15C8-4AA4-B38D-B1F7407C2C18}"/>
              </a:ext>
            </a:extLst>
          </p:cNvPr>
          <p:cNvSpPr txBox="1"/>
          <p:nvPr/>
        </p:nvSpPr>
        <p:spPr>
          <a:xfrm>
            <a:off x="1232899" y="2277424"/>
            <a:ext cx="5126804" cy="1151576"/>
          </a:xfrm>
          <a:prstGeom prst="rect">
            <a:avLst/>
          </a:prstGeom>
          <a:solidFill>
            <a:schemeClr val="bg2">
              <a:lumMod val="10000"/>
            </a:schemeClr>
          </a:solidFill>
        </p:spPr>
        <p:txBody>
          <a:bodyPr wrap="square" rtlCol="0">
            <a:spAutoFit/>
          </a:bodyPr>
          <a:lstStyle/>
          <a:p>
            <a:endParaRPr lang="en-SG" dirty="0"/>
          </a:p>
        </p:txBody>
      </p:sp>
    </p:spTree>
    <p:extLst>
      <p:ext uri="{BB962C8B-B14F-4D97-AF65-F5344CB8AC3E}">
        <p14:creationId xmlns:p14="http://schemas.microsoft.com/office/powerpoint/2010/main" val="106847290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4A4C4-A6F4-421D-AD5A-6F0EFEBB9C72}"/>
              </a:ext>
            </a:extLst>
          </p:cNvPr>
          <p:cNvSpPr>
            <a:spLocks noGrp="1"/>
          </p:cNvSpPr>
          <p:nvPr>
            <p:ph type="title"/>
          </p:nvPr>
        </p:nvSpPr>
        <p:spPr/>
        <p:txBody>
          <a:bodyPr/>
          <a:lstStyle/>
          <a:p>
            <a:r>
              <a:rPr lang="en-US" dirty="0"/>
              <a:t>Q&amp;A</a:t>
            </a:r>
          </a:p>
        </p:txBody>
      </p:sp>
      <p:sp>
        <p:nvSpPr>
          <p:cNvPr id="3" name="Content Placeholder 2">
            <a:extLst>
              <a:ext uri="{FF2B5EF4-FFF2-40B4-BE49-F238E27FC236}">
                <a16:creationId xmlns:a16="http://schemas.microsoft.com/office/drawing/2014/main" id="{D3D1AD1C-49A8-41B1-9189-3179F1DD1BE4}"/>
              </a:ext>
            </a:extLst>
          </p:cNvPr>
          <p:cNvSpPr>
            <a:spLocks noGrp="1"/>
          </p:cNvSpPr>
          <p:nvPr>
            <p:ph idx="1"/>
          </p:nvPr>
        </p:nvSpPr>
        <p:spPr>
          <a:xfrm>
            <a:off x="581192" y="2180495"/>
            <a:ext cx="11029615" cy="4458843"/>
          </a:xfrm>
        </p:spPr>
        <p:txBody>
          <a:bodyPr>
            <a:normAutofit/>
          </a:bodyPr>
          <a:lstStyle/>
          <a:p>
            <a:r>
              <a:rPr lang="en-US" dirty="0"/>
              <a:t>See you guys on Thurs.</a:t>
            </a:r>
            <a:endParaRPr lang="en-US" b="1" i="1" dirty="0"/>
          </a:p>
          <a:p>
            <a:pPr marL="324000" lvl="1" indent="0">
              <a:buNone/>
            </a:pPr>
            <a:endParaRPr lang="en-US" dirty="0"/>
          </a:p>
        </p:txBody>
      </p:sp>
      <p:sp>
        <p:nvSpPr>
          <p:cNvPr id="4" name="Slide Number Placeholder 3">
            <a:extLst>
              <a:ext uri="{FF2B5EF4-FFF2-40B4-BE49-F238E27FC236}">
                <a16:creationId xmlns:a16="http://schemas.microsoft.com/office/drawing/2014/main" id="{942B7CD3-B891-40DA-A5D4-110BD3FF3EBE}"/>
              </a:ext>
            </a:extLst>
          </p:cNvPr>
          <p:cNvSpPr>
            <a:spLocks noGrp="1"/>
          </p:cNvSpPr>
          <p:nvPr>
            <p:ph type="sldNum" sz="quarter" idx="12"/>
          </p:nvPr>
        </p:nvSpPr>
        <p:spPr/>
        <p:txBody>
          <a:bodyPr/>
          <a:lstStyle/>
          <a:p>
            <a:fld id="{7128DA7F-F6FE-453F-B8BB-1900E7257DA6}" type="slidenum">
              <a:rPr lang="en-US" smtClean="0"/>
              <a:t>75</a:t>
            </a:fld>
            <a:endParaRPr lang="en-US" dirty="0"/>
          </a:p>
        </p:txBody>
      </p:sp>
    </p:spTree>
    <p:extLst>
      <p:ext uri="{BB962C8B-B14F-4D97-AF65-F5344CB8AC3E}">
        <p14:creationId xmlns:p14="http://schemas.microsoft.com/office/powerpoint/2010/main" val="2605580539"/>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3_MainContentSlideMaster">
  <a:themeElements>
    <a:clrScheme name="Custom 13">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B9FDA032-B3B1-4FDF-8A44-9303BC60C76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10566</TotalTime>
  <Words>6247</Words>
  <Application>Microsoft Office PowerPoint</Application>
  <PresentationFormat>Widescreen</PresentationFormat>
  <Paragraphs>639</Paragraphs>
  <Slides>75</Slides>
  <Notes>75</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75</vt:i4>
      </vt:variant>
    </vt:vector>
  </HeadingPairs>
  <TitlesOfParts>
    <vt:vector size="85" baseType="lpstr">
      <vt:lpstr>Google Sans Text</vt:lpstr>
      <vt:lpstr>Arial</vt:lpstr>
      <vt:lpstr>Calibri</vt:lpstr>
      <vt:lpstr>Cambria Math</vt:lpstr>
      <vt:lpstr>Gill Sans MT</vt:lpstr>
      <vt:lpstr>Wingdings</vt:lpstr>
      <vt:lpstr>Wingdings 2</vt:lpstr>
      <vt:lpstr>Dividend</vt:lpstr>
      <vt:lpstr>3_MainContentSlideMaster</vt:lpstr>
      <vt:lpstr>Equation</vt:lpstr>
      <vt:lpstr>Advanced Corporate Finance (LL4554V/LL5554V/LLJ5554V/LL6554V) 6. Risk &amp; Return I: Portfolio Theory</vt:lpstr>
      <vt:lpstr>Risk and return i: portfolio theory</vt:lpstr>
      <vt:lpstr>Risk and return i: portfolio theory</vt:lpstr>
      <vt:lpstr>Historic returns and risks</vt:lpstr>
      <vt:lpstr>Historic returns and risks</vt:lpstr>
      <vt:lpstr>Historic returns and risks</vt:lpstr>
      <vt:lpstr>Historic returns and risks</vt:lpstr>
      <vt:lpstr>Historic returns and risks</vt:lpstr>
      <vt:lpstr>Historic returns and risks</vt:lpstr>
      <vt:lpstr>Historic returns and risks</vt:lpstr>
      <vt:lpstr>Historic returns and risks</vt:lpstr>
      <vt:lpstr>Diversification and portfolio risk</vt:lpstr>
      <vt:lpstr>Diversification and portfolio risk</vt:lpstr>
      <vt:lpstr>Diversification and portfolio risk</vt:lpstr>
      <vt:lpstr>Diversification and portfolio risk</vt:lpstr>
      <vt:lpstr>Diversification and portfolio risk</vt:lpstr>
      <vt:lpstr>Diversification and portfolio risk</vt:lpstr>
      <vt:lpstr>Diversification and portfolio risk</vt:lpstr>
      <vt:lpstr>Diversification and portfolio risk</vt:lpstr>
      <vt:lpstr>Diversification and portfolio risk</vt:lpstr>
      <vt:lpstr>Diversification and portfolio risk</vt:lpstr>
      <vt:lpstr>Diversification and portfolio risk</vt:lpstr>
      <vt:lpstr>Diversification and portfolio risk</vt:lpstr>
      <vt:lpstr>Diversification and portfolio risk</vt:lpstr>
      <vt:lpstr>Diversification and portfolio risk</vt:lpstr>
      <vt:lpstr>Diversification and portfolio risk</vt:lpstr>
      <vt:lpstr>Diversification and portfolio risk</vt:lpstr>
      <vt:lpstr>Diversification and portfolio risk</vt:lpstr>
      <vt:lpstr>Diversification and portfolio risk</vt:lpstr>
      <vt:lpstr>Optimal Portfolio selection</vt:lpstr>
      <vt:lpstr>Optimal portfolio selection</vt:lpstr>
      <vt:lpstr>Optimal portfolio selection</vt:lpstr>
      <vt:lpstr>Optimal portfolio selection</vt:lpstr>
      <vt:lpstr>Optimal Portfolio selection</vt:lpstr>
      <vt:lpstr>Optimal portfolio selection</vt:lpstr>
      <vt:lpstr>Optimal Portfolio selection</vt:lpstr>
      <vt:lpstr>Optimal Portfolio selection</vt:lpstr>
      <vt:lpstr>Optimal portfolio selection</vt:lpstr>
      <vt:lpstr>Optimal portfolio selection</vt:lpstr>
      <vt:lpstr>Optimal portfolio selection</vt:lpstr>
      <vt:lpstr>Optimal portfolio selection</vt:lpstr>
      <vt:lpstr>Should companies diversify?</vt:lpstr>
      <vt:lpstr>Market Risk Is Measured by Beta</vt:lpstr>
      <vt:lpstr>Market Risk Is Measured by Beta</vt:lpstr>
      <vt:lpstr>Market Risk Is Measured by Beta</vt:lpstr>
      <vt:lpstr>Estimating beta</vt:lpstr>
      <vt:lpstr>Estimating beta</vt:lpstr>
      <vt:lpstr>What determines beta?</vt:lpstr>
      <vt:lpstr>CAPM, Betas, and expected returns</vt:lpstr>
      <vt:lpstr>CAPM, Betas, and expected returns</vt:lpstr>
      <vt:lpstr>CAPM, Betas, and expected returns</vt:lpstr>
      <vt:lpstr>CAPM, Betas, and expected returns</vt:lpstr>
      <vt:lpstr>CAPM, Betas, and expected returns</vt:lpstr>
      <vt:lpstr>CAPM, Betas, and expected returns</vt:lpstr>
      <vt:lpstr>CAPM, Betas, and expected returns</vt:lpstr>
      <vt:lpstr>CAPM, Betas, and expected returns</vt:lpstr>
      <vt:lpstr>Does capm hold in the real world?</vt:lpstr>
      <vt:lpstr>Does capm hold in the real world?</vt:lpstr>
      <vt:lpstr>Does capm hold in the real world?</vt:lpstr>
      <vt:lpstr>Does capm hold in the real world?</vt:lpstr>
      <vt:lpstr>Does capm hold in the real world?</vt:lpstr>
      <vt:lpstr>Does capm hold in the real world?</vt:lpstr>
      <vt:lpstr>Does capm hold in the real world?</vt:lpstr>
      <vt:lpstr>Does capm hold in the real world?</vt:lpstr>
      <vt:lpstr>Does capm hold in the real world?</vt:lpstr>
      <vt:lpstr>Does capm hold in the real world?</vt:lpstr>
      <vt:lpstr>Does capm hold in the real world?</vt:lpstr>
      <vt:lpstr>Arbitrage pricing theory and factor models</vt:lpstr>
      <vt:lpstr>Arbitrage pricing theory and factor models</vt:lpstr>
      <vt:lpstr>Arbitrage pricing theory and factor models</vt:lpstr>
      <vt:lpstr>Arbitrage pricing theory and factor models</vt:lpstr>
      <vt:lpstr>Arbitrage pricing theory and factor models</vt:lpstr>
      <vt:lpstr>Arbitrage pricing theory and factor models (optional)</vt:lpstr>
      <vt:lpstr>Arbitrage pricing theory and factor models</vt:lpstr>
      <vt:lpstr>Q&amp;A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Company Law (LC2008A) seminar 2: FOUNDATIONS OF COMPANY LAW (PART I)</dc:title>
  <dc:creator>Khoo Chian Yian Kenneth</dc:creator>
  <cp:lastModifiedBy>Kenneth Khoo</cp:lastModifiedBy>
  <cp:revision>624</cp:revision>
  <dcterms:created xsi:type="dcterms:W3CDTF">2020-08-16T02:59:54Z</dcterms:created>
  <dcterms:modified xsi:type="dcterms:W3CDTF">2026-02-19T01:03:47Z</dcterms:modified>
</cp:coreProperties>
</file>